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321" r:id="rId3"/>
    <p:sldId id="359" r:id="rId4"/>
    <p:sldId id="378" r:id="rId5"/>
    <p:sldId id="340" r:id="rId6"/>
    <p:sldId id="358" r:id="rId7"/>
    <p:sldId id="258" r:id="rId8"/>
    <p:sldId id="260" r:id="rId9"/>
    <p:sldId id="261" r:id="rId10"/>
    <p:sldId id="257" r:id="rId11"/>
    <p:sldId id="262" r:id="rId12"/>
    <p:sldId id="263" r:id="rId13"/>
    <p:sldId id="362" r:id="rId14"/>
    <p:sldId id="268" r:id="rId15"/>
    <p:sldId id="266" r:id="rId16"/>
    <p:sldId id="265" r:id="rId17"/>
    <p:sldId id="267" r:id="rId18"/>
    <p:sldId id="366" r:id="rId19"/>
    <p:sldId id="364" r:id="rId20"/>
    <p:sldId id="365" r:id="rId21"/>
    <p:sldId id="360" r:id="rId22"/>
    <p:sldId id="361" r:id="rId23"/>
    <p:sldId id="308" r:id="rId24"/>
    <p:sldId id="367" r:id="rId25"/>
    <p:sldId id="368" r:id="rId26"/>
    <p:sldId id="379" r:id="rId27"/>
    <p:sldId id="375" r:id="rId28"/>
    <p:sldId id="371" r:id="rId29"/>
    <p:sldId id="370" r:id="rId30"/>
    <p:sldId id="373" r:id="rId31"/>
    <p:sldId id="377" r:id="rId32"/>
    <p:sldId id="369" r:id="rId33"/>
    <p:sldId id="269" r:id="rId34"/>
    <p:sldId id="376" r:id="rId35"/>
  </p:sldIdLst>
  <p:sldSz cx="12192000" cy="6858000"/>
  <p:notesSz cx="6858000" cy="9144000"/>
  <p:defaultTextStyle>
    <a:defPPr>
      <a:defRPr lang="zh-H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E3E2"/>
    <a:srgbClr val="D2F2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4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20561B8-D6DD-49DC-B7E1-157EC3B47CE4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F493A25A-1A8E-4307-BC41-395EE28B880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Explore different types of linguistic evidence for TCU completion</a:t>
          </a:r>
        </a:p>
      </dgm:t>
    </dgm:pt>
    <dgm:pt modelId="{BF032B25-259D-45F1-9D0B-6D5F8D23E512}" type="parTrans" cxnId="{936583A5-F2E2-45D7-98BF-88C9BD528885}">
      <dgm:prSet/>
      <dgm:spPr/>
      <dgm:t>
        <a:bodyPr/>
        <a:lstStyle/>
        <a:p>
          <a:endParaRPr lang="en-US"/>
        </a:p>
      </dgm:t>
    </dgm:pt>
    <dgm:pt modelId="{13F18240-3F24-4D28-890D-7D06CD2E4A70}" type="sibTrans" cxnId="{936583A5-F2E2-45D7-98BF-88C9BD528885}">
      <dgm:prSet/>
      <dgm:spPr/>
      <dgm:t>
        <a:bodyPr/>
        <a:lstStyle/>
        <a:p>
          <a:endParaRPr lang="en-US"/>
        </a:p>
      </dgm:t>
    </dgm:pt>
    <dgm:pt modelId="{2F8F5EF7-A239-4011-9B8D-DCB301C526B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Understand the importance of </a:t>
          </a:r>
          <a:r>
            <a:rPr lang="en-US" b="1"/>
            <a:t>sequence</a:t>
          </a:r>
          <a:r>
            <a:rPr lang="en-US"/>
            <a:t> in conversation analysis</a:t>
          </a:r>
        </a:p>
      </dgm:t>
    </dgm:pt>
    <dgm:pt modelId="{301A7267-FD8D-42C5-B566-9F5F7880C1A6}" type="parTrans" cxnId="{D8DF555A-6120-4CA5-A657-E895F2E942C4}">
      <dgm:prSet/>
      <dgm:spPr/>
      <dgm:t>
        <a:bodyPr/>
        <a:lstStyle/>
        <a:p>
          <a:endParaRPr lang="en-US"/>
        </a:p>
      </dgm:t>
    </dgm:pt>
    <dgm:pt modelId="{318E9C7A-5FA1-4ECB-B4A1-56C640B4C78D}" type="sibTrans" cxnId="{D8DF555A-6120-4CA5-A657-E895F2E942C4}">
      <dgm:prSet/>
      <dgm:spPr/>
      <dgm:t>
        <a:bodyPr/>
        <a:lstStyle/>
        <a:p>
          <a:endParaRPr lang="en-US"/>
        </a:p>
      </dgm:t>
    </dgm:pt>
    <dgm:pt modelId="{617B0206-721E-4487-AA7E-B2C41B89C83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Explain the idea of an </a:t>
          </a:r>
          <a:r>
            <a:rPr lang="en-US" b="1"/>
            <a:t>adjacency pair</a:t>
          </a:r>
          <a:endParaRPr lang="en-US"/>
        </a:p>
      </dgm:t>
    </dgm:pt>
    <dgm:pt modelId="{15DC3F27-9343-4131-AC21-BEDB45AA5598}" type="parTrans" cxnId="{44D9F798-F38B-4762-B491-2F8249CAA175}">
      <dgm:prSet/>
      <dgm:spPr/>
      <dgm:t>
        <a:bodyPr/>
        <a:lstStyle/>
        <a:p>
          <a:endParaRPr lang="en-US"/>
        </a:p>
      </dgm:t>
    </dgm:pt>
    <dgm:pt modelId="{7AE8050A-E712-4724-945A-4B9011A7273B}" type="sibTrans" cxnId="{44D9F798-F38B-4762-B491-2F8249CAA175}">
      <dgm:prSet/>
      <dgm:spPr/>
      <dgm:t>
        <a:bodyPr/>
        <a:lstStyle/>
        <a:p>
          <a:endParaRPr lang="en-US"/>
        </a:p>
      </dgm:t>
    </dgm:pt>
    <dgm:pt modelId="{3F17CAEE-79B6-42F8-9412-0E912F18AC1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Identify question-answer pairs in discourse</a:t>
          </a:r>
        </a:p>
      </dgm:t>
    </dgm:pt>
    <dgm:pt modelId="{F80D191F-A12D-4E45-961F-B6E048A191D6}" type="parTrans" cxnId="{D9F02577-5B9D-40AC-A090-F95FDC44AA96}">
      <dgm:prSet/>
      <dgm:spPr/>
      <dgm:t>
        <a:bodyPr/>
        <a:lstStyle/>
        <a:p>
          <a:endParaRPr lang="en-US"/>
        </a:p>
      </dgm:t>
    </dgm:pt>
    <dgm:pt modelId="{2CA4F50E-348F-4A3C-A955-1DB08E2938D7}" type="sibTrans" cxnId="{D9F02577-5B9D-40AC-A090-F95FDC44AA96}">
      <dgm:prSet/>
      <dgm:spPr/>
      <dgm:t>
        <a:bodyPr/>
        <a:lstStyle/>
        <a:p>
          <a:endParaRPr lang="en-US"/>
        </a:p>
      </dgm:t>
    </dgm:pt>
    <dgm:pt modelId="{624E9A39-5488-43F5-BDBC-6308CD2E74D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Distinguish different </a:t>
          </a:r>
          <a:r>
            <a:rPr lang="en-US" b="1" dirty="0"/>
            <a:t>pragmatic functions </a:t>
          </a:r>
          <a:r>
            <a:rPr lang="en-US" dirty="0"/>
            <a:t>of Q-A pairs</a:t>
          </a:r>
        </a:p>
      </dgm:t>
    </dgm:pt>
    <dgm:pt modelId="{E322BE95-1EAE-44E0-A11F-1DCBA93408DA}" type="parTrans" cxnId="{FC360966-5490-4C27-B4A1-138336C98B11}">
      <dgm:prSet/>
      <dgm:spPr/>
      <dgm:t>
        <a:bodyPr/>
        <a:lstStyle/>
        <a:p>
          <a:endParaRPr lang="en-US"/>
        </a:p>
      </dgm:t>
    </dgm:pt>
    <dgm:pt modelId="{582651CB-32C7-4544-A988-EBBE3BE51997}" type="sibTrans" cxnId="{FC360966-5490-4C27-B4A1-138336C98B11}">
      <dgm:prSet/>
      <dgm:spPr/>
      <dgm:t>
        <a:bodyPr/>
        <a:lstStyle/>
        <a:p>
          <a:endParaRPr lang="en-US"/>
        </a:p>
      </dgm:t>
    </dgm:pt>
    <dgm:pt modelId="{9EF451CC-B6BE-41C5-872A-C6FE8F1657E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Identify common </a:t>
          </a:r>
          <a:r>
            <a:rPr lang="en-US" b="1" dirty="0"/>
            <a:t>expansions</a:t>
          </a:r>
          <a:r>
            <a:rPr lang="en-US" dirty="0"/>
            <a:t> of the Q-A pair</a:t>
          </a:r>
        </a:p>
      </dgm:t>
    </dgm:pt>
    <dgm:pt modelId="{F65FD015-2B89-4BF2-A4E7-523FA47AA48F}" type="parTrans" cxnId="{483927FB-4DA6-4D57-92C4-8AB0E4024C89}">
      <dgm:prSet/>
      <dgm:spPr/>
      <dgm:t>
        <a:bodyPr/>
        <a:lstStyle/>
        <a:p>
          <a:endParaRPr lang="zh-HK" altLang="en-US"/>
        </a:p>
      </dgm:t>
    </dgm:pt>
    <dgm:pt modelId="{A47AFE68-5287-41D1-9C8D-48877538B139}" type="sibTrans" cxnId="{483927FB-4DA6-4D57-92C4-8AB0E4024C89}">
      <dgm:prSet/>
      <dgm:spPr/>
      <dgm:t>
        <a:bodyPr/>
        <a:lstStyle/>
        <a:p>
          <a:endParaRPr lang="zh-HK" altLang="en-US"/>
        </a:p>
      </dgm:t>
    </dgm:pt>
    <dgm:pt modelId="{B6053133-6BDF-4838-8669-BB390D60749F}" type="pres">
      <dgm:prSet presAssocID="{C20561B8-D6DD-49DC-B7E1-157EC3B47CE4}" presName="root" presStyleCnt="0">
        <dgm:presLayoutVars>
          <dgm:dir/>
          <dgm:resizeHandles val="exact"/>
        </dgm:presLayoutVars>
      </dgm:prSet>
      <dgm:spPr/>
    </dgm:pt>
    <dgm:pt modelId="{13D288C0-E06E-440B-AE5B-CDF983B3EC18}" type="pres">
      <dgm:prSet presAssocID="{F493A25A-1A8E-4307-BC41-395EE28B8803}" presName="compNode" presStyleCnt="0"/>
      <dgm:spPr/>
    </dgm:pt>
    <dgm:pt modelId="{861CEACA-F753-4332-A0C5-CD557F480BF8}" type="pres">
      <dgm:prSet presAssocID="{F493A25A-1A8E-4307-BC41-395EE28B8803}" presName="bgRect" presStyleLbl="bgShp" presStyleIdx="0" presStyleCnt="6"/>
      <dgm:spPr/>
    </dgm:pt>
    <dgm:pt modelId="{C66759A8-6EE5-4547-9DAD-A3A78149B86B}" type="pres">
      <dgm:prSet presAssocID="{F493A25A-1A8E-4307-BC41-395EE28B8803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28EC849D-F1DB-4D3F-AFC7-51E5C1A7E5A8}" type="pres">
      <dgm:prSet presAssocID="{F493A25A-1A8E-4307-BC41-395EE28B8803}" presName="spaceRect" presStyleCnt="0"/>
      <dgm:spPr/>
    </dgm:pt>
    <dgm:pt modelId="{CC1D951B-8E03-4D23-BD10-0236DE436EFD}" type="pres">
      <dgm:prSet presAssocID="{F493A25A-1A8E-4307-BC41-395EE28B8803}" presName="parTx" presStyleLbl="revTx" presStyleIdx="0" presStyleCnt="6">
        <dgm:presLayoutVars>
          <dgm:chMax val="0"/>
          <dgm:chPref val="0"/>
        </dgm:presLayoutVars>
      </dgm:prSet>
      <dgm:spPr/>
    </dgm:pt>
    <dgm:pt modelId="{0D445A9E-0411-45B1-801B-24D7EA50A044}" type="pres">
      <dgm:prSet presAssocID="{13F18240-3F24-4D28-890D-7D06CD2E4A70}" presName="sibTrans" presStyleCnt="0"/>
      <dgm:spPr/>
    </dgm:pt>
    <dgm:pt modelId="{ABDAB31E-3AB2-477B-9E05-D27CCD755524}" type="pres">
      <dgm:prSet presAssocID="{2F8F5EF7-A239-4011-9B8D-DCB301C526BC}" presName="compNode" presStyleCnt="0"/>
      <dgm:spPr/>
    </dgm:pt>
    <dgm:pt modelId="{04D48542-3AF9-46FC-A047-2FFA1C99119D}" type="pres">
      <dgm:prSet presAssocID="{2F8F5EF7-A239-4011-9B8D-DCB301C526BC}" presName="bgRect" presStyleLbl="bgShp" presStyleIdx="1" presStyleCnt="6"/>
      <dgm:spPr/>
    </dgm:pt>
    <dgm:pt modelId="{DD67BF14-8447-403D-90E1-5E9B9683E003}" type="pres">
      <dgm:prSet presAssocID="{2F8F5EF7-A239-4011-9B8D-DCB301C526BC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聊天"/>
        </a:ext>
      </dgm:extLst>
    </dgm:pt>
    <dgm:pt modelId="{DFB84D58-4B25-4CC0-820F-E6C53BD77CDC}" type="pres">
      <dgm:prSet presAssocID="{2F8F5EF7-A239-4011-9B8D-DCB301C526BC}" presName="spaceRect" presStyleCnt="0"/>
      <dgm:spPr/>
    </dgm:pt>
    <dgm:pt modelId="{6C00D6CE-0613-4BB6-BD9A-B020A1817F19}" type="pres">
      <dgm:prSet presAssocID="{2F8F5EF7-A239-4011-9B8D-DCB301C526BC}" presName="parTx" presStyleLbl="revTx" presStyleIdx="1" presStyleCnt="6">
        <dgm:presLayoutVars>
          <dgm:chMax val="0"/>
          <dgm:chPref val="0"/>
        </dgm:presLayoutVars>
      </dgm:prSet>
      <dgm:spPr/>
    </dgm:pt>
    <dgm:pt modelId="{3C261692-10E1-4A0A-B9D9-57EB5672EB9A}" type="pres">
      <dgm:prSet presAssocID="{318E9C7A-5FA1-4ECB-B4A1-56C640B4C78D}" presName="sibTrans" presStyleCnt="0"/>
      <dgm:spPr/>
    </dgm:pt>
    <dgm:pt modelId="{C0FEECFF-B70B-4477-A264-14BD0D710D14}" type="pres">
      <dgm:prSet presAssocID="{617B0206-721E-4487-AA7E-B2C41B89C836}" presName="compNode" presStyleCnt="0"/>
      <dgm:spPr/>
    </dgm:pt>
    <dgm:pt modelId="{BBA5E6EB-E403-4425-9B85-8B5C6C1DB3DE}" type="pres">
      <dgm:prSet presAssocID="{617B0206-721E-4487-AA7E-B2C41B89C836}" presName="bgRect" presStyleLbl="bgShp" presStyleIdx="2" presStyleCnt="6"/>
      <dgm:spPr/>
    </dgm:pt>
    <dgm:pt modelId="{D6F55B21-5901-41BD-B141-FB1BA9809647}" type="pres">
      <dgm:prSet presAssocID="{617B0206-721E-4487-AA7E-B2C41B89C836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腎臟"/>
        </a:ext>
      </dgm:extLst>
    </dgm:pt>
    <dgm:pt modelId="{ED611C75-02D4-48C3-B2C8-48ABE1D76C0C}" type="pres">
      <dgm:prSet presAssocID="{617B0206-721E-4487-AA7E-B2C41B89C836}" presName="spaceRect" presStyleCnt="0"/>
      <dgm:spPr/>
    </dgm:pt>
    <dgm:pt modelId="{78AC6EFA-BACF-420D-987C-3979FF2FDA74}" type="pres">
      <dgm:prSet presAssocID="{617B0206-721E-4487-AA7E-B2C41B89C836}" presName="parTx" presStyleLbl="revTx" presStyleIdx="2" presStyleCnt="6">
        <dgm:presLayoutVars>
          <dgm:chMax val="0"/>
          <dgm:chPref val="0"/>
        </dgm:presLayoutVars>
      </dgm:prSet>
      <dgm:spPr/>
    </dgm:pt>
    <dgm:pt modelId="{896DF991-0DF4-4D31-A6D9-1F32BA5D83CE}" type="pres">
      <dgm:prSet presAssocID="{7AE8050A-E712-4724-945A-4B9011A7273B}" presName="sibTrans" presStyleCnt="0"/>
      <dgm:spPr/>
    </dgm:pt>
    <dgm:pt modelId="{8B818E7F-BB09-40D5-983D-B4165B8CEA22}" type="pres">
      <dgm:prSet presAssocID="{3F17CAEE-79B6-42F8-9412-0E912F18AC10}" presName="compNode" presStyleCnt="0"/>
      <dgm:spPr/>
    </dgm:pt>
    <dgm:pt modelId="{F58DBC72-F7DD-411D-A079-4AA891508E39}" type="pres">
      <dgm:prSet presAssocID="{3F17CAEE-79B6-42F8-9412-0E912F18AC10}" presName="bgRect" presStyleLbl="bgShp" presStyleIdx="3" presStyleCnt="6"/>
      <dgm:spPr/>
    </dgm:pt>
    <dgm:pt modelId="{DFE4480B-E481-4F3F-B34D-A7020A6334C7}" type="pres">
      <dgm:prSet presAssocID="{3F17CAEE-79B6-42F8-9412-0E912F18AC10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問題"/>
        </a:ext>
      </dgm:extLst>
    </dgm:pt>
    <dgm:pt modelId="{1BD900F6-B85B-4068-9A1D-CD12F3CD8E8E}" type="pres">
      <dgm:prSet presAssocID="{3F17CAEE-79B6-42F8-9412-0E912F18AC10}" presName="spaceRect" presStyleCnt="0"/>
      <dgm:spPr/>
    </dgm:pt>
    <dgm:pt modelId="{2627078F-E732-4E4A-BF3E-08AD85F33B54}" type="pres">
      <dgm:prSet presAssocID="{3F17CAEE-79B6-42F8-9412-0E912F18AC10}" presName="parTx" presStyleLbl="revTx" presStyleIdx="3" presStyleCnt="6">
        <dgm:presLayoutVars>
          <dgm:chMax val="0"/>
          <dgm:chPref val="0"/>
        </dgm:presLayoutVars>
      </dgm:prSet>
      <dgm:spPr/>
    </dgm:pt>
    <dgm:pt modelId="{4EEE0F5A-7329-496D-A8E2-757275E4E3C7}" type="pres">
      <dgm:prSet presAssocID="{2CA4F50E-348F-4A3C-A955-1DB08E2938D7}" presName="sibTrans" presStyleCnt="0"/>
      <dgm:spPr/>
    </dgm:pt>
    <dgm:pt modelId="{75F0A7C7-F9EF-4EDF-9E06-746412F9565E}" type="pres">
      <dgm:prSet presAssocID="{624E9A39-5488-43F5-BDBC-6308CD2E74DE}" presName="compNode" presStyleCnt="0"/>
      <dgm:spPr/>
    </dgm:pt>
    <dgm:pt modelId="{C1E4E96E-AC2F-4B63-B028-91975B1FE563}" type="pres">
      <dgm:prSet presAssocID="{624E9A39-5488-43F5-BDBC-6308CD2E74DE}" presName="bgRect" presStyleLbl="bgShp" presStyleIdx="4" presStyleCnt="6"/>
      <dgm:spPr/>
    </dgm:pt>
    <dgm:pt modelId="{C844462B-6826-4F41-A9B8-A1D224E317E8}" type="pres">
      <dgm:prSet presAssocID="{624E9A39-5488-43F5-BDBC-6308CD2E74DE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ustomer Review"/>
        </a:ext>
      </dgm:extLst>
    </dgm:pt>
    <dgm:pt modelId="{40079262-9B10-449B-A32C-929F213494CA}" type="pres">
      <dgm:prSet presAssocID="{624E9A39-5488-43F5-BDBC-6308CD2E74DE}" presName="spaceRect" presStyleCnt="0"/>
      <dgm:spPr/>
    </dgm:pt>
    <dgm:pt modelId="{476669EC-867E-4CFD-AFC0-83870DC377EF}" type="pres">
      <dgm:prSet presAssocID="{624E9A39-5488-43F5-BDBC-6308CD2E74DE}" presName="parTx" presStyleLbl="revTx" presStyleIdx="4" presStyleCnt="6">
        <dgm:presLayoutVars>
          <dgm:chMax val="0"/>
          <dgm:chPref val="0"/>
        </dgm:presLayoutVars>
      </dgm:prSet>
      <dgm:spPr/>
    </dgm:pt>
    <dgm:pt modelId="{F584614E-5D15-480A-B310-9BF5EE92379C}" type="pres">
      <dgm:prSet presAssocID="{582651CB-32C7-4544-A988-EBBE3BE51997}" presName="sibTrans" presStyleCnt="0"/>
      <dgm:spPr/>
    </dgm:pt>
    <dgm:pt modelId="{C79DA471-A0CD-4905-9059-CD4283C23053}" type="pres">
      <dgm:prSet presAssocID="{9EF451CC-B6BE-41C5-872A-C6FE8F1657E8}" presName="compNode" presStyleCnt="0"/>
      <dgm:spPr/>
    </dgm:pt>
    <dgm:pt modelId="{7DB42B31-AAD6-467D-B336-E6295917378A}" type="pres">
      <dgm:prSet presAssocID="{9EF451CC-B6BE-41C5-872A-C6FE8F1657E8}" presName="bgRect" presStyleLbl="bgShp" presStyleIdx="5" presStyleCnt="6"/>
      <dgm:spPr/>
    </dgm:pt>
    <dgm:pt modelId="{77D048FD-9CD3-477C-A6D8-4CAB98DE8FF9}" type="pres">
      <dgm:prSet presAssocID="{9EF451CC-B6BE-41C5-872A-C6FE8F1657E8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競賽 外框"/>
        </a:ext>
      </dgm:extLst>
    </dgm:pt>
    <dgm:pt modelId="{9E307940-8A08-4728-AE37-6903499BB6D4}" type="pres">
      <dgm:prSet presAssocID="{9EF451CC-B6BE-41C5-872A-C6FE8F1657E8}" presName="spaceRect" presStyleCnt="0"/>
      <dgm:spPr/>
    </dgm:pt>
    <dgm:pt modelId="{A0CA55BC-A25F-4192-B83B-87526B14D41D}" type="pres">
      <dgm:prSet presAssocID="{9EF451CC-B6BE-41C5-872A-C6FE8F1657E8}" presName="parTx" presStyleLbl="revTx" presStyleIdx="5" presStyleCnt="6">
        <dgm:presLayoutVars>
          <dgm:chMax val="0"/>
          <dgm:chPref val="0"/>
        </dgm:presLayoutVars>
      </dgm:prSet>
      <dgm:spPr/>
    </dgm:pt>
  </dgm:ptLst>
  <dgm:cxnLst>
    <dgm:cxn modelId="{3FE2130E-4D50-483D-B3D9-105E01FB5F61}" type="presOf" srcId="{C20561B8-D6DD-49DC-B7E1-157EC3B47CE4}" destId="{B6053133-6BDF-4838-8669-BB390D60749F}" srcOrd="0" destOrd="0" presId="urn:microsoft.com/office/officeart/2018/2/layout/IconVerticalSolidList"/>
    <dgm:cxn modelId="{1F3CF43A-D812-4A56-AAC2-F9C876CD51CF}" type="presOf" srcId="{9EF451CC-B6BE-41C5-872A-C6FE8F1657E8}" destId="{A0CA55BC-A25F-4192-B83B-87526B14D41D}" srcOrd="0" destOrd="0" presId="urn:microsoft.com/office/officeart/2018/2/layout/IconVerticalSolidList"/>
    <dgm:cxn modelId="{2C3A5E63-13E0-4F9A-B818-CFA112941D0B}" type="presOf" srcId="{2F8F5EF7-A239-4011-9B8D-DCB301C526BC}" destId="{6C00D6CE-0613-4BB6-BD9A-B020A1817F19}" srcOrd="0" destOrd="0" presId="urn:microsoft.com/office/officeart/2018/2/layout/IconVerticalSolidList"/>
    <dgm:cxn modelId="{FC360966-5490-4C27-B4A1-138336C98B11}" srcId="{C20561B8-D6DD-49DC-B7E1-157EC3B47CE4}" destId="{624E9A39-5488-43F5-BDBC-6308CD2E74DE}" srcOrd="4" destOrd="0" parTransId="{E322BE95-1EAE-44E0-A11F-1DCBA93408DA}" sibTransId="{582651CB-32C7-4544-A988-EBBE3BE51997}"/>
    <dgm:cxn modelId="{1594454C-F3A7-42B8-8475-228225FACA6A}" type="presOf" srcId="{3F17CAEE-79B6-42F8-9412-0E912F18AC10}" destId="{2627078F-E732-4E4A-BF3E-08AD85F33B54}" srcOrd="0" destOrd="0" presId="urn:microsoft.com/office/officeart/2018/2/layout/IconVerticalSolidList"/>
    <dgm:cxn modelId="{D9F02577-5B9D-40AC-A090-F95FDC44AA96}" srcId="{C20561B8-D6DD-49DC-B7E1-157EC3B47CE4}" destId="{3F17CAEE-79B6-42F8-9412-0E912F18AC10}" srcOrd="3" destOrd="0" parTransId="{F80D191F-A12D-4E45-961F-B6E048A191D6}" sibTransId="{2CA4F50E-348F-4A3C-A955-1DB08E2938D7}"/>
    <dgm:cxn modelId="{D8DF555A-6120-4CA5-A657-E895F2E942C4}" srcId="{C20561B8-D6DD-49DC-B7E1-157EC3B47CE4}" destId="{2F8F5EF7-A239-4011-9B8D-DCB301C526BC}" srcOrd="1" destOrd="0" parTransId="{301A7267-FD8D-42C5-B566-9F5F7880C1A6}" sibTransId="{318E9C7A-5FA1-4ECB-B4A1-56C640B4C78D}"/>
    <dgm:cxn modelId="{44D9F798-F38B-4762-B491-2F8249CAA175}" srcId="{C20561B8-D6DD-49DC-B7E1-157EC3B47CE4}" destId="{617B0206-721E-4487-AA7E-B2C41B89C836}" srcOrd="2" destOrd="0" parTransId="{15DC3F27-9343-4131-AC21-BEDB45AA5598}" sibTransId="{7AE8050A-E712-4724-945A-4B9011A7273B}"/>
    <dgm:cxn modelId="{936583A5-F2E2-45D7-98BF-88C9BD528885}" srcId="{C20561B8-D6DD-49DC-B7E1-157EC3B47CE4}" destId="{F493A25A-1A8E-4307-BC41-395EE28B8803}" srcOrd="0" destOrd="0" parTransId="{BF032B25-259D-45F1-9D0B-6D5F8D23E512}" sibTransId="{13F18240-3F24-4D28-890D-7D06CD2E4A70}"/>
    <dgm:cxn modelId="{25C914CD-EF04-4473-8FEA-C97A5C16E713}" type="presOf" srcId="{F493A25A-1A8E-4307-BC41-395EE28B8803}" destId="{CC1D951B-8E03-4D23-BD10-0236DE436EFD}" srcOrd="0" destOrd="0" presId="urn:microsoft.com/office/officeart/2018/2/layout/IconVerticalSolidList"/>
    <dgm:cxn modelId="{7B321DD3-E80C-457F-9743-3135B0ED4048}" type="presOf" srcId="{617B0206-721E-4487-AA7E-B2C41B89C836}" destId="{78AC6EFA-BACF-420D-987C-3979FF2FDA74}" srcOrd="0" destOrd="0" presId="urn:microsoft.com/office/officeart/2018/2/layout/IconVerticalSolidList"/>
    <dgm:cxn modelId="{105A15D7-264F-4BFA-A712-66DAF4ED5D2D}" type="presOf" srcId="{624E9A39-5488-43F5-BDBC-6308CD2E74DE}" destId="{476669EC-867E-4CFD-AFC0-83870DC377EF}" srcOrd="0" destOrd="0" presId="urn:microsoft.com/office/officeart/2018/2/layout/IconVerticalSolidList"/>
    <dgm:cxn modelId="{483927FB-4DA6-4D57-92C4-8AB0E4024C89}" srcId="{C20561B8-D6DD-49DC-B7E1-157EC3B47CE4}" destId="{9EF451CC-B6BE-41C5-872A-C6FE8F1657E8}" srcOrd="5" destOrd="0" parTransId="{F65FD015-2B89-4BF2-A4E7-523FA47AA48F}" sibTransId="{A47AFE68-5287-41D1-9C8D-48877538B139}"/>
    <dgm:cxn modelId="{2DA7AD74-B6CE-4A36-BF91-CE7DB529B675}" type="presParOf" srcId="{B6053133-6BDF-4838-8669-BB390D60749F}" destId="{13D288C0-E06E-440B-AE5B-CDF983B3EC18}" srcOrd="0" destOrd="0" presId="urn:microsoft.com/office/officeart/2018/2/layout/IconVerticalSolidList"/>
    <dgm:cxn modelId="{B357F871-936A-480E-803E-82E26FE23D05}" type="presParOf" srcId="{13D288C0-E06E-440B-AE5B-CDF983B3EC18}" destId="{861CEACA-F753-4332-A0C5-CD557F480BF8}" srcOrd="0" destOrd="0" presId="urn:microsoft.com/office/officeart/2018/2/layout/IconVerticalSolidList"/>
    <dgm:cxn modelId="{421022C3-E269-47DB-AC6D-3670BCDB4456}" type="presParOf" srcId="{13D288C0-E06E-440B-AE5B-CDF983B3EC18}" destId="{C66759A8-6EE5-4547-9DAD-A3A78149B86B}" srcOrd="1" destOrd="0" presId="urn:microsoft.com/office/officeart/2018/2/layout/IconVerticalSolidList"/>
    <dgm:cxn modelId="{E84E4AB0-FD2C-4FB4-9A32-5D0B4B336189}" type="presParOf" srcId="{13D288C0-E06E-440B-AE5B-CDF983B3EC18}" destId="{28EC849D-F1DB-4D3F-AFC7-51E5C1A7E5A8}" srcOrd="2" destOrd="0" presId="urn:microsoft.com/office/officeart/2018/2/layout/IconVerticalSolidList"/>
    <dgm:cxn modelId="{10D01069-A6AD-41C0-AB3C-EF741D8B0C13}" type="presParOf" srcId="{13D288C0-E06E-440B-AE5B-CDF983B3EC18}" destId="{CC1D951B-8E03-4D23-BD10-0236DE436EFD}" srcOrd="3" destOrd="0" presId="urn:microsoft.com/office/officeart/2018/2/layout/IconVerticalSolidList"/>
    <dgm:cxn modelId="{0256E5C5-DAB8-4550-9E1B-54CA5A0778E9}" type="presParOf" srcId="{B6053133-6BDF-4838-8669-BB390D60749F}" destId="{0D445A9E-0411-45B1-801B-24D7EA50A044}" srcOrd="1" destOrd="0" presId="urn:microsoft.com/office/officeart/2018/2/layout/IconVerticalSolidList"/>
    <dgm:cxn modelId="{9D3DE994-3FAB-4481-B289-F7B66BA7021F}" type="presParOf" srcId="{B6053133-6BDF-4838-8669-BB390D60749F}" destId="{ABDAB31E-3AB2-477B-9E05-D27CCD755524}" srcOrd="2" destOrd="0" presId="urn:microsoft.com/office/officeart/2018/2/layout/IconVerticalSolidList"/>
    <dgm:cxn modelId="{AF86CE8D-B625-4F04-9E84-0DB7F4AAA382}" type="presParOf" srcId="{ABDAB31E-3AB2-477B-9E05-D27CCD755524}" destId="{04D48542-3AF9-46FC-A047-2FFA1C99119D}" srcOrd="0" destOrd="0" presId="urn:microsoft.com/office/officeart/2018/2/layout/IconVerticalSolidList"/>
    <dgm:cxn modelId="{235F280E-2C90-4CCB-8347-6AA047779EDB}" type="presParOf" srcId="{ABDAB31E-3AB2-477B-9E05-D27CCD755524}" destId="{DD67BF14-8447-403D-90E1-5E9B9683E003}" srcOrd="1" destOrd="0" presId="urn:microsoft.com/office/officeart/2018/2/layout/IconVerticalSolidList"/>
    <dgm:cxn modelId="{719D5D31-35B8-47A1-BA05-2E03D8B2A068}" type="presParOf" srcId="{ABDAB31E-3AB2-477B-9E05-D27CCD755524}" destId="{DFB84D58-4B25-4CC0-820F-E6C53BD77CDC}" srcOrd="2" destOrd="0" presId="urn:microsoft.com/office/officeart/2018/2/layout/IconVerticalSolidList"/>
    <dgm:cxn modelId="{1565558D-E800-49D7-BD03-4EB6F060BDA4}" type="presParOf" srcId="{ABDAB31E-3AB2-477B-9E05-D27CCD755524}" destId="{6C00D6CE-0613-4BB6-BD9A-B020A1817F19}" srcOrd="3" destOrd="0" presId="urn:microsoft.com/office/officeart/2018/2/layout/IconVerticalSolidList"/>
    <dgm:cxn modelId="{62139F65-B386-4AA5-8422-BE622AFF2B71}" type="presParOf" srcId="{B6053133-6BDF-4838-8669-BB390D60749F}" destId="{3C261692-10E1-4A0A-B9D9-57EB5672EB9A}" srcOrd="3" destOrd="0" presId="urn:microsoft.com/office/officeart/2018/2/layout/IconVerticalSolidList"/>
    <dgm:cxn modelId="{DE8DF2DB-8636-4E01-85A4-A257A9A97563}" type="presParOf" srcId="{B6053133-6BDF-4838-8669-BB390D60749F}" destId="{C0FEECFF-B70B-4477-A264-14BD0D710D14}" srcOrd="4" destOrd="0" presId="urn:microsoft.com/office/officeart/2018/2/layout/IconVerticalSolidList"/>
    <dgm:cxn modelId="{513A11CC-B363-4ECC-9B3E-0990D12D89E3}" type="presParOf" srcId="{C0FEECFF-B70B-4477-A264-14BD0D710D14}" destId="{BBA5E6EB-E403-4425-9B85-8B5C6C1DB3DE}" srcOrd="0" destOrd="0" presId="urn:microsoft.com/office/officeart/2018/2/layout/IconVerticalSolidList"/>
    <dgm:cxn modelId="{9A48F640-93A7-4AE1-8110-A01AE0256BC0}" type="presParOf" srcId="{C0FEECFF-B70B-4477-A264-14BD0D710D14}" destId="{D6F55B21-5901-41BD-B141-FB1BA9809647}" srcOrd="1" destOrd="0" presId="urn:microsoft.com/office/officeart/2018/2/layout/IconVerticalSolidList"/>
    <dgm:cxn modelId="{C29DEFC0-F5D3-4D2D-969F-7B2D1B96ADD5}" type="presParOf" srcId="{C0FEECFF-B70B-4477-A264-14BD0D710D14}" destId="{ED611C75-02D4-48C3-B2C8-48ABE1D76C0C}" srcOrd="2" destOrd="0" presId="urn:microsoft.com/office/officeart/2018/2/layout/IconVerticalSolidList"/>
    <dgm:cxn modelId="{7CFB4180-BDEA-45FC-BF8A-EA3B261F0D54}" type="presParOf" srcId="{C0FEECFF-B70B-4477-A264-14BD0D710D14}" destId="{78AC6EFA-BACF-420D-987C-3979FF2FDA74}" srcOrd="3" destOrd="0" presId="urn:microsoft.com/office/officeart/2018/2/layout/IconVerticalSolidList"/>
    <dgm:cxn modelId="{6A6F6109-2200-4355-8AC6-D8EC43C4DA5E}" type="presParOf" srcId="{B6053133-6BDF-4838-8669-BB390D60749F}" destId="{896DF991-0DF4-4D31-A6D9-1F32BA5D83CE}" srcOrd="5" destOrd="0" presId="urn:microsoft.com/office/officeart/2018/2/layout/IconVerticalSolidList"/>
    <dgm:cxn modelId="{EB1AFFCA-288F-413A-BA61-C10A92265819}" type="presParOf" srcId="{B6053133-6BDF-4838-8669-BB390D60749F}" destId="{8B818E7F-BB09-40D5-983D-B4165B8CEA22}" srcOrd="6" destOrd="0" presId="urn:microsoft.com/office/officeart/2018/2/layout/IconVerticalSolidList"/>
    <dgm:cxn modelId="{7164D149-C3AE-4FBC-BE73-CC39628DDDB9}" type="presParOf" srcId="{8B818E7F-BB09-40D5-983D-B4165B8CEA22}" destId="{F58DBC72-F7DD-411D-A079-4AA891508E39}" srcOrd="0" destOrd="0" presId="urn:microsoft.com/office/officeart/2018/2/layout/IconVerticalSolidList"/>
    <dgm:cxn modelId="{E839BD2B-02DB-4064-8D55-8FE0FD19C168}" type="presParOf" srcId="{8B818E7F-BB09-40D5-983D-B4165B8CEA22}" destId="{DFE4480B-E481-4F3F-B34D-A7020A6334C7}" srcOrd="1" destOrd="0" presId="urn:microsoft.com/office/officeart/2018/2/layout/IconVerticalSolidList"/>
    <dgm:cxn modelId="{33263847-A7DC-4604-9BAA-EA4DCFE57B20}" type="presParOf" srcId="{8B818E7F-BB09-40D5-983D-B4165B8CEA22}" destId="{1BD900F6-B85B-4068-9A1D-CD12F3CD8E8E}" srcOrd="2" destOrd="0" presId="urn:microsoft.com/office/officeart/2018/2/layout/IconVerticalSolidList"/>
    <dgm:cxn modelId="{D314F747-443D-40AE-9365-CF440912B67F}" type="presParOf" srcId="{8B818E7F-BB09-40D5-983D-B4165B8CEA22}" destId="{2627078F-E732-4E4A-BF3E-08AD85F33B54}" srcOrd="3" destOrd="0" presId="urn:microsoft.com/office/officeart/2018/2/layout/IconVerticalSolidList"/>
    <dgm:cxn modelId="{9240D5A3-FCF1-4F33-8442-61CAB5076F5B}" type="presParOf" srcId="{B6053133-6BDF-4838-8669-BB390D60749F}" destId="{4EEE0F5A-7329-496D-A8E2-757275E4E3C7}" srcOrd="7" destOrd="0" presId="urn:microsoft.com/office/officeart/2018/2/layout/IconVerticalSolidList"/>
    <dgm:cxn modelId="{ABBFE076-A8FD-4DEC-8FA5-A6FB4C1910DD}" type="presParOf" srcId="{B6053133-6BDF-4838-8669-BB390D60749F}" destId="{75F0A7C7-F9EF-4EDF-9E06-746412F9565E}" srcOrd="8" destOrd="0" presId="urn:microsoft.com/office/officeart/2018/2/layout/IconVerticalSolidList"/>
    <dgm:cxn modelId="{E0955B06-764A-4F85-9491-4780334A88AC}" type="presParOf" srcId="{75F0A7C7-F9EF-4EDF-9E06-746412F9565E}" destId="{C1E4E96E-AC2F-4B63-B028-91975B1FE563}" srcOrd="0" destOrd="0" presId="urn:microsoft.com/office/officeart/2018/2/layout/IconVerticalSolidList"/>
    <dgm:cxn modelId="{3F3C16A6-9CCE-4EFD-BB16-89027BD71857}" type="presParOf" srcId="{75F0A7C7-F9EF-4EDF-9E06-746412F9565E}" destId="{C844462B-6826-4F41-A9B8-A1D224E317E8}" srcOrd="1" destOrd="0" presId="urn:microsoft.com/office/officeart/2018/2/layout/IconVerticalSolidList"/>
    <dgm:cxn modelId="{9312D63F-4834-497D-B518-396CA3D84083}" type="presParOf" srcId="{75F0A7C7-F9EF-4EDF-9E06-746412F9565E}" destId="{40079262-9B10-449B-A32C-929F213494CA}" srcOrd="2" destOrd="0" presId="urn:microsoft.com/office/officeart/2018/2/layout/IconVerticalSolidList"/>
    <dgm:cxn modelId="{47500860-4C1C-4EE9-80D8-5DF6594CD3C4}" type="presParOf" srcId="{75F0A7C7-F9EF-4EDF-9E06-746412F9565E}" destId="{476669EC-867E-4CFD-AFC0-83870DC377EF}" srcOrd="3" destOrd="0" presId="urn:microsoft.com/office/officeart/2018/2/layout/IconVerticalSolidList"/>
    <dgm:cxn modelId="{11B91148-2FE3-4E3C-AC17-60FEDE4677D9}" type="presParOf" srcId="{B6053133-6BDF-4838-8669-BB390D60749F}" destId="{F584614E-5D15-480A-B310-9BF5EE92379C}" srcOrd="9" destOrd="0" presId="urn:microsoft.com/office/officeart/2018/2/layout/IconVerticalSolidList"/>
    <dgm:cxn modelId="{77051BDF-63B9-4C57-AD9F-59283375F4A2}" type="presParOf" srcId="{B6053133-6BDF-4838-8669-BB390D60749F}" destId="{C79DA471-A0CD-4905-9059-CD4283C23053}" srcOrd="10" destOrd="0" presId="urn:microsoft.com/office/officeart/2018/2/layout/IconVerticalSolidList"/>
    <dgm:cxn modelId="{82014E08-25EC-41CF-868C-ECEA3E230690}" type="presParOf" srcId="{C79DA471-A0CD-4905-9059-CD4283C23053}" destId="{7DB42B31-AAD6-467D-B336-E6295917378A}" srcOrd="0" destOrd="0" presId="urn:microsoft.com/office/officeart/2018/2/layout/IconVerticalSolidList"/>
    <dgm:cxn modelId="{BCFBE677-0CEF-435A-9A6D-BED8F59F8561}" type="presParOf" srcId="{C79DA471-A0CD-4905-9059-CD4283C23053}" destId="{77D048FD-9CD3-477C-A6D8-4CAB98DE8FF9}" srcOrd="1" destOrd="0" presId="urn:microsoft.com/office/officeart/2018/2/layout/IconVerticalSolidList"/>
    <dgm:cxn modelId="{2A2B3D3E-E4CB-4100-AEC4-E771A1B168F9}" type="presParOf" srcId="{C79DA471-A0CD-4905-9059-CD4283C23053}" destId="{9E307940-8A08-4728-AE37-6903499BB6D4}" srcOrd="2" destOrd="0" presId="urn:microsoft.com/office/officeart/2018/2/layout/IconVerticalSolidList"/>
    <dgm:cxn modelId="{3C672E65-E90C-47B5-A792-4301C6180771}" type="presParOf" srcId="{C79DA471-A0CD-4905-9059-CD4283C23053}" destId="{A0CA55BC-A25F-4192-B83B-87526B14D41D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33F1E4A-765E-41BB-8419-01E6DCA3F6AD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11760B7-17C3-42B2-985A-802E0461800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Syntactic</a:t>
          </a:r>
          <a:r>
            <a:rPr lang="en-US" dirty="0"/>
            <a:t> completion: If the speaker stopped speaking here, will they have produced a complete sentence, or would you expect something to come afterwards?</a:t>
          </a:r>
        </a:p>
      </dgm:t>
    </dgm:pt>
    <dgm:pt modelId="{144BCDDB-611B-4D67-BA12-767E2779471B}" type="parTrans" cxnId="{212763B9-4471-44F1-ACD2-D01D65206129}">
      <dgm:prSet/>
      <dgm:spPr/>
      <dgm:t>
        <a:bodyPr/>
        <a:lstStyle/>
        <a:p>
          <a:endParaRPr lang="en-US"/>
        </a:p>
      </dgm:t>
    </dgm:pt>
    <dgm:pt modelId="{4A416A28-7E23-4E53-967F-BEF2C015F741}" type="sibTrans" cxnId="{212763B9-4471-44F1-ACD2-D01D65206129}">
      <dgm:prSet/>
      <dgm:spPr/>
      <dgm:t>
        <a:bodyPr/>
        <a:lstStyle/>
        <a:p>
          <a:endParaRPr lang="en-US"/>
        </a:p>
      </dgm:t>
    </dgm:pt>
    <dgm:pt modelId="{27D52CE4-EAA4-4986-9FD1-F2BA5B6ABC4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Prosodic</a:t>
          </a:r>
          <a:r>
            <a:rPr lang="en-US"/>
            <a:t> completion: Closure (rising/falling intonation) usually indicates completion, vs. continuing (stable/slight rise/slight fall)</a:t>
          </a:r>
        </a:p>
      </dgm:t>
    </dgm:pt>
    <dgm:pt modelId="{906B6261-1646-48A0-BFF1-523E43B0DF94}" type="parTrans" cxnId="{16501790-B54B-4A50-A774-739B24E1578C}">
      <dgm:prSet/>
      <dgm:spPr/>
      <dgm:t>
        <a:bodyPr/>
        <a:lstStyle/>
        <a:p>
          <a:endParaRPr lang="en-US"/>
        </a:p>
      </dgm:t>
    </dgm:pt>
    <dgm:pt modelId="{9688AB75-EAD0-4DBE-AFBC-2C5A57DED69F}" type="sibTrans" cxnId="{16501790-B54B-4A50-A774-739B24E1578C}">
      <dgm:prSet/>
      <dgm:spPr/>
      <dgm:t>
        <a:bodyPr/>
        <a:lstStyle/>
        <a:p>
          <a:endParaRPr lang="en-US"/>
        </a:p>
      </dgm:t>
    </dgm:pt>
    <dgm:pt modelId="{BC0C99E2-0D32-44FD-BB87-6942EB89AD7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Pragmatic</a:t>
          </a:r>
          <a:r>
            <a:rPr lang="en-US"/>
            <a:t> completion: In</a:t>
          </a:r>
          <a:r>
            <a:rPr lang="zh-HK"/>
            <a:t> </a:t>
          </a:r>
          <a:r>
            <a:rPr lang="en-US"/>
            <a:t>terms</a:t>
          </a:r>
          <a:r>
            <a:rPr lang="zh-HK"/>
            <a:t> </a:t>
          </a:r>
          <a:r>
            <a:rPr lang="en-US"/>
            <a:t>of</a:t>
          </a:r>
          <a:r>
            <a:rPr lang="zh-HK"/>
            <a:t> </a:t>
          </a:r>
          <a:r>
            <a:rPr lang="en-US"/>
            <a:t>the</a:t>
          </a:r>
          <a:r>
            <a:rPr lang="zh-HK"/>
            <a:t> </a:t>
          </a:r>
          <a:r>
            <a:rPr lang="en-US"/>
            <a:t>meaning</a:t>
          </a:r>
          <a:r>
            <a:rPr lang="zh-HK"/>
            <a:t> </a:t>
          </a:r>
          <a:r>
            <a:rPr lang="en-US"/>
            <a:t>of</a:t>
          </a:r>
          <a:r>
            <a:rPr lang="zh-HK"/>
            <a:t> </a:t>
          </a:r>
          <a:r>
            <a:rPr lang="en-US"/>
            <a:t>the language produced, does it make sense to stop here are would you expect to hear more?</a:t>
          </a:r>
        </a:p>
      </dgm:t>
    </dgm:pt>
    <dgm:pt modelId="{3B041DF6-A70F-4CF5-9BD1-22994E3BE045}" type="parTrans" cxnId="{D5B85AC0-A655-47E9-BFAE-3B94E4A88420}">
      <dgm:prSet/>
      <dgm:spPr/>
      <dgm:t>
        <a:bodyPr/>
        <a:lstStyle/>
        <a:p>
          <a:endParaRPr lang="en-US"/>
        </a:p>
      </dgm:t>
    </dgm:pt>
    <dgm:pt modelId="{54295FC4-E476-403D-AA05-7A8FBF8F8EDD}" type="sibTrans" cxnId="{D5B85AC0-A655-47E9-BFAE-3B94E4A88420}">
      <dgm:prSet/>
      <dgm:spPr/>
      <dgm:t>
        <a:bodyPr/>
        <a:lstStyle/>
        <a:p>
          <a:endParaRPr lang="en-US"/>
        </a:p>
      </dgm:t>
    </dgm:pt>
    <dgm:pt modelId="{532C6DD6-C27B-492D-B0E4-CB9B259EC6D5}" type="pres">
      <dgm:prSet presAssocID="{E33F1E4A-765E-41BB-8419-01E6DCA3F6AD}" presName="root" presStyleCnt="0">
        <dgm:presLayoutVars>
          <dgm:dir/>
          <dgm:resizeHandles val="exact"/>
        </dgm:presLayoutVars>
      </dgm:prSet>
      <dgm:spPr/>
    </dgm:pt>
    <dgm:pt modelId="{24E63F16-6D6C-4B28-AEAC-22F215FD635D}" type="pres">
      <dgm:prSet presAssocID="{811760B7-17C3-42B2-985A-802E0461800D}" presName="compNode" presStyleCnt="0"/>
      <dgm:spPr/>
    </dgm:pt>
    <dgm:pt modelId="{7FBFF9D2-A3FF-4981-B810-38F2156ECFE5}" type="pres">
      <dgm:prSet presAssocID="{811760B7-17C3-42B2-985A-802E0461800D}" presName="bgRect" presStyleLbl="bgShp" presStyleIdx="0" presStyleCnt="3"/>
      <dgm:spPr/>
    </dgm:pt>
    <dgm:pt modelId="{5D58E6DD-85CF-4A28-9F04-C993D58AF194}" type="pres">
      <dgm:prSet presAssocID="{811760B7-17C3-42B2-985A-802E0461800D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引號"/>
        </a:ext>
      </dgm:extLst>
    </dgm:pt>
    <dgm:pt modelId="{F314A451-F3F0-4C8E-B705-A7967D016CA9}" type="pres">
      <dgm:prSet presAssocID="{811760B7-17C3-42B2-985A-802E0461800D}" presName="spaceRect" presStyleCnt="0"/>
      <dgm:spPr/>
    </dgm:pt>
    <dgm:pt modelId="{E4D1FF46-A715-432F-9C18-11C718D7ACD9}" type="pres">
      <dgm:prSet presAssocID="{811760B7-17C3-42B2-985A-802E0461800D}" presName="parTx" presStyleLbl="revTx" presStyleIdx="0" presStyleCnt="3">
        <dgm:presLayoutVars>
          <dgm:chMax val="0"/>
          <dgm:chPref val="0"/>
        </dgm:presLayoutVars>
      </dgm:prSet>
      <dgm:spPr/>
    </dgm:pt>
    <dgm:pt modelId="{76CB0E3B-6A60-4CA5-ADCD-0EC5B887A81C}" type="pres">
      <dgm:prSet presAssocID="{4A416A28-7E23-4E53-967F-BEF2C015F741}" presName="sibTrans" presStyleCnt="0"/>
      <dgm:spPr/>
    </dgm:pt>
    <dgm:pt modelId="{8D71FD75-5706-47EB-922D-F99D1D8A740D}" type="pres">
      <dgm:prSet presAssocID="{27D52CE4-EAA4-4986-9FD1-F2BA5B6ABC47}" presName="compNode" presStyleCnt="0"/>
      <dgm:spPr/>
    </dgm:pt>
    <dgm:pt modelId="{E53F1144-C5DD-441E-A7C5-749242821F31}" type="pres">
      <dgm:prSet presAssocID="{27D52CE4-EAA4-4986-9FD1-F2BA5B6ABC47}" presName="bgRect" presStyleLbl="bgShp" presStyleIdx="1" presStyleCnt="3"/>
      <dgm:spPr/>
    </dgm:pt>
    <dgm:pt modelId="{AB525AA4-33F0-487D-9B6F-0B2360E2A2F8}" type="pres">
      <dgm:prSet presAssocID="{27D52CE4-EAA4-4986-9FD1-F2BA5B6ABC47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r Graph with Downward Trend"/>
        </a:ext>
      </dgm:extLst>
    </dgm:pt>
    <dgm:pt modelId="{F168DF9D-6400-48A3-AADB-F3AC79B94E0A}" type="pres">
      <dgm:prSet presAssocID="{27D52CE4-EAA4-4986-9FD1-F2BA5B6ABC47}" presName="spaceRect" presStyleCnt="0"/>
      <dgm:spPr/>
    </dgm:pt>
    <dgm:pt modelId="{383A72B8-A687-4150-9C2F-F452564C0C7B}" type="pres">
      <dgm:prSet presAssocID="{27D52CE4-EAA4-4986-9FD1-F2BA5B6ABC47}" presName="parTx" presStyleLbl="revTx" presStyleIdx="1" presStyleCnt="3">
        <dgm:presLayoutVars>
          <dgm:chMax val="0"/>
          <dgm:chPref val="0"/>
        </dgm:presLayoutVars>
      </dgm:prSet>
      <dgm:spPr/>
    </dgm:pt>
    <dgm:pt modelId="{29132E8C-2E6E-4829-9F8B-5D078D08C31C}" type="pres">
      <dgm:prSet presAssocID="{9688AB75-EAD0-4DBE-AFBC-2C5A57DED69F}" presName="sibTrans" presStyleCnt="0"/>
      <dgm:spPr/>
    </dgm:pt>
    <dgm:pt modelId="{1D80F2E0-BB14-4FB9-84C6-B1A0DD8C689E}" type="pres">
      <dgm:prSet presAssocID="{BC0C99E2-0D32-44FD-BB87-6942EB89AD78}" presName="compNode" presStyleCnt="0"/>
      <dgm:spPr/>
    </dgm:pt>
    <dgm:pt modelId="{9D746D16-806B-4E9F-A444-AE0D4CD3F5CA}" type="pres">
      <dgm:prSet presAssocID="{BC0C99E2-0D32-44FD-BB87-6942EB89AD78}" presName="bgRect" presStyleLbl="bgShp" presStyleIdx="2" presStyleCnt="3"/>
      <dgm:spPr/>
    </dgm:pt>
    <dgm:pt modelId="{1184A9BE-8737-4F0A-B0C1-E104F2FB85AC}" type="pres">
      <dgm:prSet presAssocID="{BC0C99E2-0D32-44FD-BB87-6942EB89AD78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刺激"/>
        </a:ext>
      </dgm:extLst>
    </dgm:pt>
    <dgm:pt modelId="{66008C0C-EE4F-4D65-8B20-B993382AA405}" type="pres">
      <dgm:prSet presAssocID="{BC0C99E2-0D32-44FD-BB87-6942EB89AD78}" presName="spaceRect" presStyleCnt="0"/>
      <dgm:spPr/>
    </dgm:pt>
    <dgm:pt modelId="{4B313C8C-B756-48CC-9F93-E0BB3EB770D1}" type="pres">
      <dgm:prSet presAssocID="{BC0C99E2-0D32-44FD-BB87-6942EB89AD78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8F16CC67-DA74-4B0D-8607-782CDC2DAE29}" type="presOf" srcId="{BC0C99E2-0D32-44FD-BB87-6942EB89AD78}" destId="{4B313C8C-B756-48CC-9F93-E0BB3EB770D1}" srcOrd="0" destOrd="0" presId="urn:microsoft.com/office/officeart/2018/2/layout/IconVerticalSolidList"/>
    <dgm:cxn modelId="{AAF75A55-FC8A-4041-9CEB-C88491E68C03}" type="presOf" srcId="{811760B7-17C3-42B2-985A-802E0461800D}" destId="{E4D1FF46-A715-432F-9C18-11C718D7ACD9}" srcOrd="0" destOrd="0" presId="urn:microsoft.com/office/officeart/2018/2/layout/IconVerticalSolidList"/>
    <dgm:cxn modelId="{16501790-B54B-4A50-A774-739B24E1578C}" srcId="{E33F1E4A-765E-41BB-8419-01E6DCA3F6AD}" destId="{27D52CE4-EAA4-4986-9FD1-F2BA5B6ABC47}" srcOrd="1" destOrd="0" parTransId="{906B6261-1646-48A0-BFF1-523E43B0DF94}" sibTransId="{9688AB75-EAD0-4DBE-AFBC-2C5A57DED69F}"/>
    <dgm:cxn modelId="{212763B9-4471-44F1-ACD2-D01D65206129}" srcId="{E33F1E4A-765E-41BB-8419-01E6DCA3F6AD}" destId="{811760B7-17C3-42B2-985A-802E0461800D}" srcOrd="0" destOrd="0" parTransId="{144BCDDB-611B-4D67-BA12-767E2779471B}" sibTransId="{4A416A28-7E23-4E53-967F-BEF2C015F741}"/>
    <dgm:cxn modelId="{D5B85AC0-A655-47E9-BFAE-3B94E4A88420}" srcId="{E33F1E4A-765E-41BB-8419-01E6DCA3F6AD}" destId="{BC0C99E2-0D32-44FD-BB87-6942EB89AD78}" srcOrd="2" destOrd="0" parTransId="{3B041DF6-A70F-4CF5-9BD1-22994E3BE045}" sibTransId="{54295FC4-E476-403D-AA05-7A8FBF8F8EDD}"/>
    <dgm:cxn modelId="{EA57D0EE-8D66-448B-AB7C-4E1AEB53AB4C}" type="presOf" srcId="{E33F1E4A-765E-41BB-8419-01E6DCA3F6AD}" destId="{532C6DD6-C27B-492D-B0E4-CB9B259EC6D5}" srcOrd="0" destOrd="0" presId="urn:microsoft.com/office/officeart/2018/2/layout/IconVerticalSolidList"/>
    <dgm:cxn modelId="{C3A8EAF8-3A3B-405D-ACB8-72FFD7C08373}" type="presOf" srcId="{27D52CE4-EAA4-4986-9FD1-F2BA5B6ABC47}" destId="{383A72B8-A687-4150-9C2F-F452564C0C7B}" srcOrd="0" destOrd="0" presId="urn:microsoft.com/office/officeart/2018/2/layout/IconVerticalSolidList"/>
    <dgm:cxn modelId="{AB877FD1-3D3B-4C17-862B-C34F470D2D82}" type="presParOf" srcId="{532C6DD6-C27B-492D-B0E4-CB9B259EC6D5}" destId="{24E63F16-6D6C-4B28-AEAC-22F215FD635D}" srcOrd="0" destOrd="0" presId="urn:microsoft.com/office/officeart/2018/2/layout/IconVerticalSolidList"/>
    <dgm:cxn modelId="{77D3BA16-1590-4CB8-BD7B-35DCA638A97A}" type="presParOf" srcId="{24E63F16-6D6C-4B28-AEAC-22F215FD635D}" destId="{7FBFF9D2-A3FF-4981-B810-38F2156ECFE5}" srcOrd="0" destOrd="0" presId="urn:microsoft.com/office/officeart/2018/2/layout/IconVerticalSolidList"/>
    <dgm:cxn modelId="{0128B22B-C778-4DB5-AE87-DBC67F5D09ED}" type="presParOf" srcId="{24E63F16-6D6C-4B28-AEAC-22F215FD635D}" destId="{5D58E6DD-85CF-4A28-9F04-C993D58AF194}" srcOrd="1" destOrd="0" presId="urn:microsoft.com/office/officeart/2018/2/layout/IconVerticalSolidList"/>
    <dgm:cxn modelId="{B430182C-7247-4277-A1A1-2AFA9B0FB689}" type="presParOf" srcId="{24E63F16-6D6C-4B28-AEAC-22F215FD635D}" destId="{F314A451-F3F0-4C8E-B705-A7967D016CA9}" srcOrd="2" destOrd="0" presId="urn:microsoft.com/office/officeart/2018/2/layout/IconVerticalSolidList"/>
    <dgm:cxn modelId="{9828CC06-F909-4B4F-A2EC-B67864E5B82A}" type="presParOf" srcId="{24E63F16-6D6C-4B28-AEAC-22F215FD635D}" destId="{E4D1FF46-A715-432F-9C18-11C718D7ACD9}" srcOrd="3" destOrd="0" presId="urn:microsoft.com/office/officeart/2018/2/layout/IconVerticalSolidList"/>
    <dgm:cxn modelId="{E8FF8D8E-76D5-43D1-AF22-994BFA9269F0}" type="presParOf" srcId="{532C6DD6-C27B-492D-B0E4-CB9B259EC6D5}" destId="{76CB0E3B-6A60-4CA5-ADCD-0EC5B887A81C}" srcOrd="1" destOrd="0" presId="urn:microsoft.com/office/officeart/2018/2/layout/IconVerticalSolidList"/>
    <dgm:cxn modelId="{8A251604-9CE3-4EA4-9555-ECE06119D87E}" type="presParOf" srcId="{532C6DD6-C27B-492D-B0E4-CB9B259EC6D5}" destId="{8D71FD75-5706-47EB-922D-F99D1D8A740D}" srcOrd="2" destOrd="0" presId="urn:microsoft.com/office/officeart/2018/2/layout/IconVerticalSolidList"/>
    <dgm:cxn modelId="{650969D2-9A1C-4D36-B4B8-BAE7922F5B5F}" type="presParOf" srcId="{8D71FD75-5706-47EB-922D-F99D1D8A740D}" destId="{E53F1144-C5DD-441E-A7C5-749242821F31}" srcOrd="0" destOrd="0" presId="urn:microsoft.com/office/officeart/2018/2/layout/IconVerticalSolidList"/>
    <dgm:cxn modelId="{D496076A-EEB4-42A6-960E-7783D063F6AD}" type="presParOf" srcId="{8D71FD75-5706-47EB-922D-F99D1D8A740D}" destId="{AB525AA4-33F0-487D-9B6F-0B2360E2A2F8}" srcOrd="1" destOrd="0" presId="urn:microsoft.com/office/officeart/2018/2/layout/IconVerticalSolidList"/>
    <dgm:cxn modelId="{A2FA6FAE-52EE-4AC1-8BE6-C908D26BD92E}" type="presParOf" srcId="{8D71FD75-5706-47EB-922D-F99D1D8A740D}" destId="{F168DF9D-6400-48A3-AADB-F3AC79B94E0A}" srcOrd="2" destOrd="0" presId="urn:microsoft.com/office/officeart/2018/2/layout/IconVerticalSolidList"/>
    <dgm:cxn modelId="{8BB78D29-8E9F-4BF0-88AC-0E81AB22A803}" type="presParOf" srcId="{8D71FD75-5706-47EB-922D-F99D1D8A740D}" destId="{383A72B8-A687-4150-9C2F-F452564C0C7B}" srcOrd="3" destOrd="0" presId="urn:microsoft.com/office/officeart/2018/2/layout/IconVerticalSolidList"/>
    <dgm:cxn modelId="{005CF92A-0378-4062-BE71-4FE33A6D90F6}" type="presParOf" srcId="{532C6DD6-C27B-492D-B0E4-CB9B259EC6D5}" destId="{29132E8C-2E6E-4829-9F8B-5D078D08C31C}" srcOrd="3" destOrd="0" presId="urn:microsoft.com/office/officeart/2018/2/layout/IconVerticalSolidList"/>
    <dgm:cxn modelId="{8FA402FB-ED5C-4E75-8B85-B04EA29AECC3}" type="presParOf" srcId="{532C6DD6-C27B-492D-B0E4-CB9B259EC6D5}" destId="{1D80F2E0-BB14-4FB9-84C6-B1A0DD8C689E}" srcOrd="4" destOrd="0" presId="urn:microsoft.com/office/officeart/2018/2/layout/IconVerticalSolidList"/>
    <dgm:cxn modelId="{295512A0-A97E-41D3-B3B9-E42593E8F6DB}" type="presParOf" srcId="{1D80F2E0-BB14-4FB9-84C6-B1A0DD8C689E}" destId="{9D746D16-806B-4E9F-A444-AE0D4CD3F5CA}" srcOrd="0" destOrd="0" presId="urn:microsoft.com/office/officeart/2018/2/layout/IconVerticalSolidList"/>
    <dgm:cxn modelId="{418D5978-4D58-4788-B396-A31220367135}" type="presParOf" srcId="{1D80F2E0-BB14-4FB9-84C6-B1A0DD8C689E}" destId="{1184A9BE-8737-4F0A-B0C1-E104F2FB85AC}" srcOrd="1" destOrd="0" presId="urn:microsoft.com/office/officeart/2018/2/layout/IconVerticalSolidList"/>
    <dgm:cxn modelId="{89900EFD-2B4F-410F-BB21-954276347A44}" type="presParOf" srcId="{1D80F2E0-BB14-4FB9-84C6-B1A0DD8C689E}" destId="{66008C0C-EE4F-4D65-8B20-B993382AA405}" srcOrd="2" destOrd="0" presId="urn:microsoft.com/office/officeart/2018/2/layout/IconVerticalSolidList"/>
    <dgm:cxn modelId="{5B49657E-AAD5-4981-8052-2550485C3E96}" type="presParOf" srcId="{1D80F2E0-BB14-4FB9-84C6-B1A0DD8C689E}" destId="{4B313C8C-B756-48CC-9F93-E0BB3EB770D1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CC91D71-4F5D-4069-8438-F9BBF289787F}" type="doc">
      <dgm:prSet loTypeId="urn:microsoft.com/office/officeart/2016/7/layout/VerticalHollowActionList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95B03974-D6C5-4AB3-AEB3-F9FF61173E36}">
      <dgm:prSet/>
      <dgm:spPr/>
      <dgm:t>
        <a:bodyPr/>
        <a:lstStyle/>
        <a:p>
          <a:r>
            <a:rPr lang="en-US"/>
            <a:t>Find</a:t>
          </a:r>
        </a:p>
      </dgm:t>
    </dgm:pt>
    <dgm:pt modelId="{88093D92-4E1F-43D0-9C80-9EE895D1177D}" type="parTrans" cxnId="{1CA4E36D-F82C-409A-9AD0-A7E2A42F9244}">
      <dgm:prSet/>
      <dgm:spPr/>
      <dgm:t>
        <a:bodyPr/>
        <a:lstStyle/>
        <a:p>
          <a:endParaRPr lang="en-US"/>
        </a:p>
      </dgm:t>
    </dgm:pt>
    <dgm:pt modelId="{F06499D3-2F72-4FE3-A542-97268A8CB963}" type="sibTrans" cxnId="{1CA4E36D-F82C-409A-9AD0-A7E2A42F9244}">
      <dgm:prSet/>
      <dgm:spPr/>
      <dgm:t>
        <a:bodyPr/>
        <a:lstStyle/>
        <a:p>
          <a:endParaRPr lang="en-US"/>
        </a:p>
      </dgm:t>
    </dgm:pt>
    <dgm:pt modelId="{B6D1AF54-EBAA-48BA-9CB0-C4D7B33E1D41}">
      <dgm:prSet/>
      <dgm:spPr/>
      <dgm:t>
        <a:bodyPr/>
        <a:lstStyle/>
        <a:p>
          <a:r>
            <a:rPr lang="en-US"/>
            <a:t>Find a Q-A pair in SBC007</a:t>
          </a:r>
        </a:p>
      </dgm:t>
    </dgm:pt>
    <dgm:pt modelId="{706C0A22-E1CC-46D1-8247-10BBF7A9B576}" type="parTrans" cxnId="{CE4FE1BA-5583-4441-B300-73A65E2493A5}">
      <dgm:prSet/>
      <dgm:spPr/>
      <dgm:t>
        <a:bodyPr/>
        <a:lstStyle/>
        <a:p>
          <a:endParaRPr lang="en-US"/>
        </a:p>
      </dgm:t>
    </dgm:pt>
    <dgm:pt modelId="{EB509BD5-EF27-4C64-BEE8-C315B117F860}" type="sibTrans" cxnId="{CE4FE1BA-5583-4441-B300-73A65E2493A5}">
      <dgm:prSet/>
      <dgm:spPr/>
      <dgm:t>
        <a:bodyPr/>
        <a:lstStyle/>
        <a:p>
          <a:endParaRPr lang="en-US"/>
        </a:p>
      </dgm:t>
    </dgm:pt>
    <dgm:pt modelId="{D975BFA3-7917-4CB5-A63A-66763B7B6030}">
      <dgm:prSet/>
      <dgm:spPr/>
      <dgm:t>
        <a:bodyPr/>
        <a:lstStyle/>
        <a:p>
          <a:r>
            <a:rPr lang="en-US"/>
            <a:t>Show</a:t>
          </a:r>
        </a:p>
      </dgm:t>
    </dgm:pt>
    <dgm:pt modelId="{2FDB96B3-3B75-4187-99E4-70651F46DB68}" type="parTrans" cxnId="{70F60496-FD7E-40F4-8C9B-837DE8ADB520}">
      <dgm:prSet/>
      <dgm:spPr/>
      <dgm:t>
        <a:bodyPr/>
        <a:lstStyle/>
        <a:p>
          <a:endParaRPr lang="en-US"/>
        </a:p>
      </dgm:t>
    </dgm:pt>
    <dgm:pt modelId="{98949782-E159-4BDE-8DAF-E49C036E92D6}" type="sibTrans" cxnId="{70F60496-FD7E-40F4-8C9B-837DE8ADB520}">
      <dgm:prSet/>
      <dgm:spPr/>
      <dgm:t>
        <a:bodyPr/>
        <a:lstStyle/>
        <a:p>
          <a:endParaRPr lang="en-US"/>
        </a:p>
      </dgm:t>
    </dgm:pt>
    <dgm:pt modelId="{CE7772A5-0122-466C-8D77-3494645FAAE2}">
      <dgm:prSet/>
      <dgm:spPr/>
      <dgm:t>
        <a:bodyPr/>
        <a:lstStyle/>
        <a:p>
          <a:r>
            <a:rPr lang="en-US"/>
            <a:t>Show the corresponding TCU stacks</a:t>
          </a:r>
        </a:p>
      </dgm:t>
    </dgm:pt>
    <dgm:pt modelId="{1205BB92-76BB-4FAF-BB00-F40366C1DA9B}" type="parTrans" cxnId="{325A73FD-0940-445C-929A-6E4C3737499D}">
      <dgm:prSet/>
      <dgm:spPr/>
      <dgm:t>
        <a:bodyPr/>
        <a:lstStyle/>
        <a:p>
          <a:endParaRPr lang="en-US"/>
        </a:p>
      </dgm:t>
    </dgm:pt>
    <dgm:pt modelId="{77117FDF-EE8F-45FD-8B74-097A4DCEE82A}" type="sibTrans" cxnId="{325A73FD-0940-445C-929A-6E4C3737499D}">
      <dgm:prSet/>
      <dgm:spPr/>
      <dgm:t>
        <a:bodyPr/>
        <a:lstStyle/>
        <a:p>
          <a:endParaRPr lang="en-US"/>
        </a:p>
      </dgm:t>
    </dgm:pt>
    <dgm:pt modelId="{6C8698E4-3F76-4FD8-B4A5-C85F216D5119}">
      <dgm:prSet/>
      <dgm:spPr/>
      <dgm:t>
        <a:bodyPr/>
        <a:lstStyle/>
        <a:p>
          <a:r>
            <a:rPr lang="en-US"/>
            <a:t>Explain</a:t>
          </a:r>
        </a:p>
      </dgm:t>
    </dgm:pt>
    <dgm:pt modelId="{F344F20E-45B0-4E20-A9A4-D053FA39463C}" type="parTrans" cxnId="{EB51B589-8F34-48A9-B93F-F395EA835DA4}">
      <dgm:prSet/>
      <dgm:spPr/>
      <dgm:t>
        <a:bodyPr/>
        <a:lstStyle/>
        <a:p>
          <a:endParaRPr lang="en-US"/>
        </a:p>
      </dgm:t>
    </dgm:pt>
    <dgm:pt modelId="{D84CAC8B-3DFA-4162-9DE4-CDD280DCDAEF}" type="sibTrans" cxnId="{EB51B589-8F34-48A9-B93F-F395EA835DA4}">
      <dgm:prSet/>
      <dgm:spPr/>
      <dgm:t>
        <a:bodyPr/>
        <a:lstStyle/>
        <a:p>
          <a:endParaRPr lang="en-US"/>
        </a:p>
      </dgm:t>
    </dgm:pt>
    <dgm:pt modelId="{524D339B-1809-4E8C-927F-6B5A01A3E1A3}">
      <dgm:prSet/>
      <dgm:spPr/>
      <dgm:t>
        <a:bodyPr/>
        <a:lstStyle/>
        <a:p>
          <a:r>
            <a:rPr lang="en-US"/>
            <a:t>Explain how you recognised the first pair part as a question</a:t>
          </a:r>
        </a:p>
      </dgm:t>
    </dgm:pt>
    <dgm:pt modelId="{AD24D780-27A7-4209-9F6D-16D7E605EDAE}" type="parTrans" cxnId="{9405EBE2-F789-48EB-8A16-DD37B5AAE9C0}">
      <dgm:prSet/>
      <dgm:spPr/>
      <dgm:t>
        <a:bodyPr/>
        <a:lstStyle/>
        <a:p>
          <a:endParaRPr lang="en-US"/>
        </a:p>
      </dgm:t>
    </dgm:pt>
    <dgm:pt modelId="{545E81C7-7E36-4069-91D2-F68980C878A5}" type="sibTrans" cxnId="{9405EBE2-F789-48EB-8A16-DD37B5AAE9C0}">
      <dgm:prSet/>
      <dgm:spPr/>
      <dgm:t>
        <a:bodyPr/>
        <a:lstStyle/>
        <a:p>
          <a:endParaRPr lang="en-US"/>
        </a:p>
      </dgm:t>
    </dgm:pt>
    <dgm:pt modelId="{F701530D-5B29-40AA-B425-41D23F6A83A1}">
      <dgm:prSet/>
      <dgm:spPr/>
      <dgm:t>
        <a:bodyPr/>
        <a:lstStyle/>
        <a:p>
          <a:r>
            <a:rPr lang="en-US"/>
            <a:t>Explain</a:t>
          </a:r>
        </a:p>
      </dgm:t>
    </dgm:pt>
    <dgm:pt modelId="{F5086FA0-F3DE-49DE-A4F5-0B760BFB872C}" type="parTrans" cxnId="{DD9C473C-46AA-4A6A-9BF4-264734FB56E1}">
      <dgm:prSet/>
      <dgm:spPr/>
      <dgm:t>
        <a:bodyPr/>
        <a:lstStyle/>
        <a:p>
          <a:endParaRPr lang="en-US"/>
        </a:p>
      </dgm:t>
    </dgm:pt>
    <dgm:pt modelId="{C44C1487-E4A3-4242-BF2C-E0665D9B70C6}" type="sibTrans" cxnId="{DD9C473C-46AA-4A6A-9BF4-264734FB56E1}">
      <dgm:prSet/>
      <dgm:spPr/>
      <dgm:t>
        <a:bodyPr/>
        <a:lstStyle/>
        <a:p>
          <a:endParaRPr lang="en-US"/>
        </a:p>
      </dgm:t>
    </dgm:pt>
    <dgm:pt modelId="{E49A2C95-A116-4158-B321-B7D5FBFDC59C}">
      <dgm:prSet/>
      <dgm:spPr/>
      <dgm:t>
        <a:bodyPr/>
        <a:lstStyle/>
        <a:p>
          <a:r>
            <a:rPr lang="en-US"/>
            <a:t>Explain how you recognised the second pair part as a response</a:t>
          </a:r>
        </a:p>
      </dgm:t>
    </dgm:pt>
    <dgm:pt modelId="{8D729BC3-EBBF-4C8D-BA33-819C35054AD5}" type="parTrans" cxnId="{42457736-5841-4C7C-B3AB-5F4ED6E41C42}">
      <dgm:prSet/>
      <dgm:spPr/>
      <dgm:t>
        <a:bodyPr/>
        <a:lstStyle/>
        <a:p>
          <a:endParaRPr lang="en-US"/>
        </a:p>
      </dgm:t>
    </dgm:pt>
    <dgm:pt modelId="{9C4745E5-06A5-4B56-B468-34FC233D3691}" type="sibTrans" cxnId="{42457736-5841-4C7C-B3AB-5F4ED6E41C42}">
      <dgm:prSet/>
      <dgm:spPr/>
      <dgm:t>
        <a:bodyPr/>
        <a:lstStyle/>
        <a:p>
          <a:endParaRPr lang="en-US"/>
        </a:p>
      </dgm:t>
    </dgm:pt>
    <dgm:pt modelId="{C05BA086-5938-4F9F-84C9-79F7F64601C0}" type="pres">
      <dgm:prSet presAssocID="{BCC91D71-4F5D-4069-8438-F9BBF289787F}" presName="Name0" presStyleCnt="0">
        <dgm:presLayoutVars>
          <dgm:dir/>
          <dgm:animLvl val="lvl"/>
          <dgm:resizeHandles val="exact"/>
        </dgm:presLayoutVars>
      </dgm:prSet>
      <dgm:spPr/>
    </dgm:pt>
    <dgm:pt modelId="{ED5BECC7-6A9F-4C0D-8478-82A7F7E009C6}" type="pres">
      <dgm:prSet presAssocID="{95B03974-D6C5-4AB3-AEB3-F9FF61173E36}" presName="linNode" presStyleCnt="0"/>
      <dgm:spPr/>
    </dgm:pt>
    <dgm:pt modelId="{D7AAA298-18EB-4264-ABCF-9D3C4B81933E}" type="pres">
      <dgm:prSet presAssocID="{95B03974-D6C5-4AB3-AEB3-F9FF61173E36}" presName="parentText" presStyleLbl="solidFgAcc1" presStyleIdx="0" presStyleCnt="4">
        <dgm:presLayoutVars>
          <dgm:chMax val="1"/>
          <dgm:bulletEnabled/>
        </dgm:presLayoutVars>
      </dgm:prSet>
      <dgm:spPr/>
    </dgm:pt>
    <dgm:pt modelId="{6B5A9FDE-C6D2-4AF7-A6D4-833AA7683624}" type="pres">
      <dgm:prSet presAssocID="{95B03974-D6C5-4AB3-AEB3-F9FF61173E36}" presName="descendantText" presStyleLbl="alignNode1" presStyleIdx="0" presStyleCnt="4">
        <dgm:presLayoutVars>
          <dgm:bulletEnabled/>
        </dgm:presLayoutVars>
      </dgm:prSet>
      <dgm:spPr/>
    </dgm:pt>
    <dgm:pt modelId="{E664AD01-A370-4B02-AF11-523091B15BB3}" type="pres">
      <dgm:prSet presAssocID="{F06499D3-2F72-4FE3-A542-97268A8CB963}" presName="sp" presStyleCnt="0"/>
      <dgm:spPr/>
    </dgm:pt>
    <dgm:pt modelId="{824D6188-9464-4A45-806D-F42EDB1F84B9}" type="pres">
      <dgm:prSet presAssocID="{D975BFA3-7917-4CB5-A63A-66763B7B6030}" presName="linNode" presStyleCnt="0"/>
      <dgm:spPr/>
    </dgm:pt>
    <dgm:pt modelId="{4027A700-3FD7-4486-860F-7CEC2531B019}" type="pres">
      <dgm:prSet presAssocID="{D975BFA3-7917-4CB5-A63A-66763B7B6030}" presName="parentText" presStyleLbl="solidFgAcc1" presStyleIdx="1" presStyleCnt="4">
        <dgm:presLayoutVars>
          <dgm:chMax val="1"/>
          <dgm:bulletEnabled/>
        </dgm:presLayoutVars>
      </dgm:prSet>
      <dgm:spPr/>
    </dgm:pt>
    <dgm:pt modelId="{E89AE189-36E9-45A5-80AD-4C1A5666114E}" type="pres">
      <dgm:prSet presAssocID="{D975BFA3-7917-4CB5-A63A-66763B7B6030}" presName="descendantText" presStyleLbl="alignNode1" presStyleIdx="1" presStyleCnt="4">
        <dgm:presLayoutVars>
          <dgm:bulletEnabled/>
        </dgm:presLayoutVars>
      </dgm:prSet>
      <dgm:spPr/>
    </dgm:pt>
    <dgm:pt modelId="{F65EEBE6-A73B-43AE-AE9C-72DB867BFF33}" type="pres">
      <dgm:prSet presAssocID="{98949782-E159-4BDE-8DAF-E49C036E92D6}" presName="sp" presStyleCnt="0"/>
      <dgm:spPr/>
    </dgm:pt>
    <dgm:pt modelId="{676B15EE-957A-4361-B907-AD3673CE55AC}" type="pres">
      <dgm:prSet presAssocID="{6C8698E4-3F76-4FD8-B4A5-C85F216D5119}" presName="linNode" presStyleCnt="0"/>
      <dgm:spPr/>
    </dgm:pt>
    <dgm:pt modelId="{C3899F9D-63B6-4516-81DB-E9ECDEE639B9}" type="pres">
      <dgm:prSet presAssocID="{6C8698E4-3F76-4FD8-B4A5-C85F216D5119}" presName="parentText" presStyleLbl="solidFgAcc1" presStyleIdx="2" presStyleCnt="4">
        <dgm:presLayoutVars>
          <dgm:chMax val="1"/>
          <dgm:bulletEnabled/>
        </dgm:presLayoutVars>
      </dgm:prSet>
      <dgm:spPr/>
    </dgm:pt>
    <dgm:pt modelId="{E6020D4D-D0E9-4D02-A425-5347BC60417D}" type="pres">
      <dgm:prSet presAssocID="{6C8698E4-3F76-4FD8-B4A5-C85F216D5119}" presName="descendantText" presStyleLbl="alignNode1" presStyleIdx="2" presStyleCnt="4">
        <dgm:presLayoutVars>
          <dgm:bulletEnabled/>
        </dgm:presLayoutVars>
      </dgm:prSet>
      <dgm:spPr/>
    </dgm:pt>
    <dgm:pt modelId="{F0E033E5-5E3A-4A47-BD58-7F68BEC647F6}" type="pres">
      <dgm:prSet presAssocID="{D84CAC8B-3DFA-4162-9DE4-CDD280DCDAEF}" presName="sp" presStyleCnt="0"/>
      <dgm:spPr/>
    </dgm:pt>
    <dgm:pt modelId="{E58D47F4-0B8E-4B21-8029-37F608DFEEB3}" type="pres">
      <dgm:prSet presAssocID="{F701530D-5B29-40AA-B425-41D23F6A83A1}" presName="linNode" presStyleCnt="0"/>
      <dgm:spPr/>
    </dgm:pt>
    <dgm:pt modelId="{54E13DF6-36F7-40D0-9ECE-A26816408BBC}" type="pres">
      <dgm:prSet presAssocID="{F701530D-5B29-40AA-B425-41D23F6A83A1}" presName="parentText" presStyleLbl="solidFgAcc1" presStyleIdx="3" presStyleCnt="4">
        <dgm:presLayoutVars>
          <dgm:chMax val="1"/>
          <dgm:bulletEnabled/>
        </dgm:presLayoutVars>
      </dgm:prSet>
      <dgm:spPr/>
    </dgm:pt>
    <dgm:pt modelId="{415C0D6F-8A08-444E-B561-9781C9A149CE}" type="pres">
      <dgm:prSet presAssocID="{F701530D-5B29-40AA-B425-41D23F6A83A1}" presName="descendantText" presStyleLbl="alignNode1" presStyleIdx="3" presStyleCnt="4">
        <dgm:presLayoutVars>
          <dgm:bulletEnabled/>
        </dgm:presLayoutVars>
      </dgm:prSet>
      <dgm:spPr/>
    </dgm:pt>
  </dgm:ptLst>
  <dgm:cxnLst>
    <dgm:cxn modelId="{3DDDD513-5A92-4E35-AC8A-35F91AC1BC51}" type="presOf" srcId="{6C8698E4-3F76-4FD8-B4A5-C85F216D5119}" destId="{C3899F9D-63B6-4516-81DB-E9ECDEE639B9}" srcOrd="0" destOrd="0" presId="urn:microsoft.com/office/officeart/2016/7/layout/VerticalHollowActionList"/>
    <dgm:cxn modelId="{42457736-5841-4C7C-B3AB-5F4ED6E41C42}" srcId="{F701530D-5B29-40AA-B425-41D23F6A83A1}" destId="{E49A2C95-A116-4158-B321-B7D5FBFDC59C}" srcOrd="0" destOrd="0" parTransId="{8D729BC3-EBBF-4C8D-BA33-819C35054AD5}" sibTransId="{9C4745E5-06A5-4B56-B468-34FC233D3691}"/>
    <dgm:cxn modelId="{DD9C473C-46AA-4A6A-9BF4-264734FB56E1}" srcId="{BCC91D71-4F5D-4069-8438-F9BBF289787F}" destId="{F701530D-5B29-40AA-B425-41D23F6A83A1}" srcOrd="3" destOrd="0" parTransId="{F5086FA0-F3DE-49DE-A4F5-0B760BFB872C}" sibTransId="{C44C1487-E4A3-4242-BF2C-E0665D9B70C6}"/>
    <dgm:cxn modelId="{10479562-CA94-40CA-86AB-CE97350F2CAA}" type="presOf" srcId="{E49A2C95-A116-4158-B321-B7D5FBFDC59C}" destId="{415C0D6F-8A08-444E-B561-9781C9A149CE}" srcOrd="0" destOrd="0" presId="urn:microsoft.com/office/officeart/2016/7/layout/VerticalHollowActionList"/>
    <dgm:cxn modelId="{1CA4E36D-F82C-409A-9AD0-A7E2A42F9244}" srcId="{BCC91D71-4F5D-4069-8438-F9BBF289787F}" destId="{95B03974-D6C5-4AB3-AEB3-F9FF61173E36}" srcOrd="0" destOrd="0" parTransId="{88093D92-4E1F-43D0-9C80-9EE895D1177D}" sibTransId="{F06499D3-2F72-4FE3-A542-97268A8CB963}"/>
    <dgm:cxn modelId="{77A3FE84-BFC5-4A6C-BBAC-3E2769D9507D}" type="presOf" srcId="{CE7772A5-0122-466C-8D77-3494645FAAE2}" destId="{E89AE189-36E9-45A5-80AD-4C1A5666114E}" srcOrd="0" destOrd="0" presId="urn:microsoft.com/office/officeart/2016/7/layout/VerticalHollowActionList"/>
    <dgm:cxn modelId="{EB51B589-8F34-48A9-B93F-F395EA835DA4}" srcId="{BCC91D71-4F5D-4069-8438-F9BBF289787F}" destId="{6C8698E4-3F76-4FD8-B4A5-C85F216D5119}" srcOrd="2" destOrd="0" parTransId="{F344F20E-45B0-4E20-A9A4-D053FA39463C}" sibTransId="{D84CAC8B-3DFA-4162-9DE4-CDD280DCDAEF}"/>
    <dgm:cxn modelId="{7C588B8D-5A1F-44DD-A9B2-1F2BDC8807FF}" type="presOf" srcId="{95B03974-D6C5-4AB3-AEB3-F9FF61173E36}" destId="{D7AAA298-18EB-4264-ABCF-9D3C4B81933E}" srcOrd="0" destOrd="0" presId="urn:microsoft.com/office/officeart/2016/7/layout/VerticalHollowActionList"/>
    <dgm:cxn modelId="{70F60496-FD7E-40F4-8C9B-837DE8ADB520}" srcId="{BCC91D71-4F5D-4069-8438-F9BBF289787F}" destId="{D975BFA3-7917-4CB5-A63A-66763B7B6030}" srcOrd="1" destOrd="0" parTransId="{2FDB96B3-3B75-4187-99E4-70651F46DB68}" sibTransId="{98949782-E159-4BDE-8DAF-E49C036E92D6}"/>
    <dgm:cxn modelId="{8922A897-07DF-44EF-934F-B81037115F3E}" type="presOf" srcId="{D975BFA3-7917-4CB5-A63A-66763B7B6030}" destId="{4027A700-3FD7-4486-860F-7CEC2531B019}" srcOrd="0" destOrd="0" presId="urn:microsoft.com/office/officeart/2016/7/layout/VerticalHollowActionList"/>
    <dgm:cxn modelId="{688261B3-A830-4AF2-B25F-566E45134F02}" type="presOf" srcId="{B6D1AF54-EBAA-48BA-9CB0-C4D7B33E1D41}" destId="{6B5A9FDE-C6D2-4AF7-A6D4-833AA7683624}" srcOrd="0" destOrd="0" presId="urn:microsoft.com/office/officeart/2016/7/layout/VerticalHollowActionList"/>
    <dgm:cxn modelId="{CE4FE1BA-5583-4441-B300-73A65E2493A5}" srcId="{95B03974-D6C5-4AB3-AEB3-F9FF61173E36}" destId="{B6D1AF54-EBAA-48BA-9CB0-C4D7B33E1D41}" srcOrd="0" destOrd="0" parTransId="{706C0A22-E1CC-46D1-8247-10BBF7A9B576}" sibTransId="{EB509BD5-EF27-4C64-BEE8-C315B117F860}"/>
    <dgm:cxn modelId="{79643CC5-90E7-488B-9E3A-749CC6B6D9E4}" type="presOf" srcId="{524D339B-1809-4E8C-927F-6B5A01A3E1A3}" destId="{E6020D4D-D0E9-4D02-A425-5347BC60417D}" srcOrd="0" destOrd="0" presId="urn:microsoft.com/office/officeart/2016/7/layout/VerticalHollowActionList"/>
    <dgm:cxn modelId="{7609A9D7-9FCF-4189-BE0D-FB797E5D2168}" type="presOf" srcId="{F701530D-5B29-40AA-B425-41D23F6A83A1}" destId="{54E13DF6-36F7-40D0-9ECE-A26816408BBC}" srcOrd="0" destOrd="0" presId="urn:microsoft.com/office/officeart/2016/7/layout/VerticalHollowActionList"/>
    <dgm:cxn modelId="{9405EBE2-F789-48EB-8A16-DD37B5AAE9C0}" srcId="{6C8698E4-3F76-4FD8-B4A5-C85F216D5119}" destId="{524D339B-1809-4E8C-927F-6B5A01A3E1A3}" srcOrd="0" destOrd="0" parTransId="{AD24D780-27A7-4209-9F6D-16D7E605EDAE}" sibTransId="{545E81C7-7E36-4069-91D2-F68980C878A5}"/>
    <dgm:cxn modelId="{002B6FEB-7C54-45E1-83C4-160591AD5BF5}" type="presOf" srcId="{BCC91D71-4F5D-4069-8438-F9BBF289787F}" destId="{C05BA086-5938-4F9F-84C9-79F7F64601C0}" srcOrd="0" destOrd="0" presId="urn:microsoft.com/office/officeart/2016/7/layout/VerticalHollowActionList"/>
    <dgm:cxn modelId="{325A73FD-0940-445C-929A-6E4C3737499D}" srcId="{D975BFA3-7917-4CB5-A63A-66763B7B6030}" destId="{CE7772A5-0122-466C-8D77-3494645FAAE2}" srcOrd="0" destOrd="0" parTransId="{1205BB92-76BB-4FAF-BB00-F40366C1DA9B}" sibTransId="{77117FDF-EE8F-45FD-8B74-097A4DCEE82A}"/>
    <dgm:cxn modelId="{A631EAA0-3E0C-4610-B0E7-7EAB7334FCCA}" type="presParOf" srcId="{C05BA086-5938-4F9F-84C9-79F7F64601C0}" destId="{ED5BECC7-6A9F-4C0D-8478-82A7F7E009C6}" srcOrd="0" destOrd="0" presId="urn:microsoft.com/office/officeart/2016/7/layout/VerticalHollowActionList"/>
    <dgm:cxn modelId="{7A5A6718-31D5-4757-AC1D-826E5670F6F2}" type="presParOf" srcId="{ED5BECC7-6A9F-4C0D-8478-82A7F7E009C6}" destId="{D7AAA298-18EB-4264-ABCF-9D3C4B81933E}" srcOrd="0" destOrd="0" presId="urn:microsoft.com/office/officeart/2016/7/layout/VerticalHollowActionList"/>
    <dgm:cxn modelId="{221727EA-6495-486A-9E46-CB8B1A131A3F}" type="presParOf" srcId="{ED5BECC7-6A9F-4C0D-8478-82A7F7E009C6}" destId="{6B5A9FDE-C6D2-4AF7-A6D4-833AA7683624}" srcOrd="1" destOrd="0" presId="urn:microsoft.com/office/officeart/2016/7/layout/VerticalHollowActionList"/>
    <dgm:cxn modelId="{DF514152-4A9A-4378-A6FA-DF29EC908569}" type="presParOf" srcId="{C05BA086-5938-4F9F-84C9-79F7F64601C0}" destId="{E664AD01-A370-4B02-AF11-523091B15BB3}" srcOrd="1" destOrd="0" presId="urn:microsoft.com/office/officeart/2016/7/layout/VerticalHollowActionList"/>
    <dgm:cxn modelId="{1604CC4A-A774-467D-8200-7F6AD054E860}" type="presParOf" srcId="{C05BA086-5938-4F9F-84C9-79F7F64601C0}" destId="{824D6188-9464-4A45-806D-F42EDB1F84B9}" srcOrd="2" destOrd="0" presId="urn:microsoft.com/office/officeart/2016/7/layout/VerticalHollowActionList"/>
    <dgm:cxn modelId="{B6725AA8-29CB-419F-B1A5-50E0C9543284}" type="presParOf" srcId="{824D6188-9464-4A45-806D-F42EDB1F84B9}" destId="{4027A700-3FD7-4486-860F-7CEC2531B019}" srcOrd="0" destOrd="0" presId="urn:microsoft.com/office/officeart/2016/7/layout/VerticalHollowActionList"/>
    <dgm:cxn modelId="{5801CFCB-16E1-41B4-A740-54C28E663022}" type="presParOf" srcId="{824D6188-9464-4A45-806D-F42EDB1F84B9}" destId="{E89AE189-36E9-45A5-80AD-4C1A5666114E}" srcOrd="1" destOrd="0" presId="urn:microsoft.com/office/officeart/2016/7/layout/VerticalHollowActionList"/>
    <dgm:cxn modelId="{45AE0558-2410-44E4-9C9D-8DE91446D3C7}" type="presParOf" srcId="{C05BA086-5938-4F9F-84C9-79F7F64601C0}" destId="{F65EEBE6-A73B-43AE-AE9C-72DB867BFF33}" srcOrd="3" destOrd="0" presId="urn:microsoft.com/office/officeart/2016/7/layout/VerticalHollowActionList"/>
    <dgm:cxn modelId="{4F45E19A-6F61-4D3F-9B14-B47C930AD2DE}" type="presParOf" srcId="{C05BA086-5938-4F9F-84C9-79F7F64601C0}" destId="{676B15EE-957A-4361-B907-AD3673CE55AC}" srcOrd="4" destOrd="0" presId="urn:microsoft.com/office/officeart/2016/7/layout/VerticalHollowActionList"/>
    <dgm:cxn modelId="{61E5542F-A2FF-4C69-BA05-3F87323E89C3}" type="presParOf" srcId="{676B15EE-957A-4361-B907-AD3673CE55AC}" destId="{C3899F9D-63B6-4516-81DB-E9ECDEE639B9}" srcOrd="0" destOrd="0" presId="urn:microsoft.com/office/officeart/2016/7/layout/VerticalHollowActionList"/>
    <dgm:cxn modelId="{63B7D0CF-6B59-4A54-A1FE-7612B5352CB5}" type="presParOf" srcId="{676B15EE-957A-4361-B907-AD3673CE55AC}" destId="{E6020D4D-D0E9-4D02-A425-5347BC60417D}" srcOrd="1" destOrd="0" presId="urn:microsoft.com/office/officeart/2016/7/layout/VerticalHollowActionList"/>
    <dgm:cxn modelId="{FD9CD834-44E2-450D-B3D7-E175F998F1B1}" type="presParOf" srcId="{C05BA086-5938-4F9F-84C9-79F7F64601C0}" destId="{F0E033E5-5E3A-4A47-BD58-7F68BEC647F6}" srcOrd="5" destOrd="0" presId="urn:microsoft.com/office/officeart/2016/7/layout/VerticalHollowActionList"/>
    <dgm:cxn modelId="{F8ABA4A0-6F41-4BC4-BEA3-213D954ED1EA}" type="presParOf" srcId="{C05BA086-5938-4F9F-84C9-79F7F64601C0}" destId="{E58D47F4-0B8E-4B21-8029-37F608DFEEB3}" srcOrd="6" destOrd="0" presId="urn:microsoft.com/office/officeart/2016/7/layout/VerticalHollowActionList"/>
    <dgm:cxn modelId="{7C5A38F2-DC79-4F01-BFC9-097B838A3943}" type="presParOf" srcId="{E58D47F4-0B8E-4B21-8029-37F608DFEEB3}" destId="{54E13DF6-36F7-40D0-9ECE-A26816408BBC}" srcOrd="0" destOrd="0" presId="urn:microsoft.com/office/officeart/2016/7/layout/VerticalHollowActionList"/>
    <dgm:cxn modelId="{0FEA6301-05FB-4E7F-BCE9-9C1BC9242208}" type="presParOf" srcId="{E58D47F4-0B8E-4B21-8029-37F608DFEEB3}" destId="{415C0D6F-8A08-444E-B561-9781C9A149CE}" srcOrd="1" destOrd="0" presId="urn:microsoft.com/office/officeart/2016/7/layout/VerticalHollowAc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1CEACA-F753-4332-A0C5-CD557F480BF8}">
      <dsp:nvSpPr>
        <dsp:cNvPr id="0" name=""/>
        <dsp:cNvSpPr/>
      </dsp:nvSpPr>
      <dsp:spPr>
        <a:xfrm>
          <a:off x="0" y="1628"/>
          <a:ext cx="6132236" cy="69402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66759A8-6EE5-4547-9DAD-A3A78149B86B}">
      <dsp:nvSpPr>
        <dsp:cNvPr id="0" name=""/>
        <dsp:cNvSpPr/>
      </dsp:nvSpPr>
      <dsp:spPr>
        <a:xfrm>
          <a:off x="209943" y="157785"/>
          <a:ext cx="381715" cy="38171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1D951B-8E03-4D23-BD10-0236DE436EFD}">
      <dsp:nvSpPr>
        <dsp:cNvPr id="0" name=""/>
        <dsp:cNvSpPr/>
      </dsp:nvSpPr>
      <dsp:spPr>
        <a:xfrm>
          <a:off x="801603" y="1628"/>
          <a:ext cx="5330633" cy="6940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3451" tIns="73451" rIns="73451" bIns="73451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Explore different types of linguistic evidence for TCU completion</a:t>
          </a:r>
        </a:p>
      </dsp:txBody>
      <dsp:txXfrm>
        <a:off x="801603" y="1628"/>
        <a:ext cx="5330633" cy="694028"/>
      </dsp:txXfrm>
    </dsp:sp>
    <dsp:sp modelId="{04D48542-3AF9-46FC-A047-2FFA1C99119D}">
      <dsp:nvSpPr>
        <dsp:cNvPr id="0" name=""/>
        <dsp:cNvSpPr/>
      </dsp:nvSpPr>
      <dsp:spPr>
        <a:xfrm>
          <a:off x="0" y="869164"/>
          <a:ext cx="6132236" cy="69402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D67BF14-8447-403D-90E1-5E9B9683E003}">
      <dsp:nvSpPr>
        <dsp:cNvPr id="0" name=""/>
        <dsp:cNvSpPr/>
      </dsp:nvSpPr>
      <dsp:spPr>
        <a:xfrm>
          <a:off x="209943" y="1025321"/>
          <a:ext cx="381715" cy="38171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C00D6CE-0613-4BB6-BD9A-B020A1817F19}">
      <dsp:nvSpPr>
        <dsp:cNvPr id="0" name=""/>
        <dsp:cNvSpPr/>
      </dsp:nvSpPr>
      <dsp:spPr>
        <a:xfrm>
          <a:off x="801603" y="869164"/>
          <a:ext cx="5330633" cy="6940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3451" tIns="73451" rIns="73451" bIns="73451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Understand the importance of </a:t>
          </a:r>
          <a:r>
            <a:rPr lang="en-US" sz="1700" b="1" kern="1200"/>
            <a:t>sequence</a:t>
          </a:r>
          <a:r>
            <a:rPr lang="en-US" sz="1700" kern="1200"/>
            <a:t> in conversation analysis</a:t>
          </a:r>
        </a:p>
      </dsp:txBody>
      <dsp:txXfrm>
        <a:off x="801603" y="869164"/>
        <a:ext cx="5330633" cy="694028"/>
      </dsp:txXfrm>
    </dsp:sp>
    <dsp:sp modelId="{BBA5E6EB-E403-4425-9B85-8B5C6C1DB3DE}">
      <dsp:nvSpPr>
        <dsp:cNvPr id="0" name=""/>
        <dsp:cNvSpPr/>
      </dsp:nvSpPr>
      <dsp:spPr>
        <a:xfrm>
          <a:off x="0" y="1736700"/>
          <a:ext cx="6132236" cy="69402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6F55B21-5901-41BD-B141-FB1BA9809647}">
      <dsp:nvSpPr>
        <dsp:cNvPr id="0" name=""/>
        <dsp:cNvSpPr/>
      </dsp:nvSpPr>
      <dsp:spPr>
        <a:xfrm>
          <a:off x="209943" y="1892857"/>
          <a:ext cx="381715" cy="38171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8AC6EFA-BACF-420D-987C-3979FF2FDA74}">
      <dsp:nvSpPr>
        <dsp:cNvPr id="0" name=""/>
        <dsp:cNvSpPr/>
      </dsp:nvSpPr>
      <dsp:spPr>
        <a:xfrm>
          <a:off x="801603" y="1736700"/>
          <a:ext cx="5330633" cy="6940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3451" tIns="73451" rIns="73451" bIns="73451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Explain the idea of an </a:t>
          </a:r>
          <a:r>
            <a:rPr lang="en-US" sz="1700" b="1" kern="1200"/>
            <a:t>adjacency pair</a:t>
          </a:r>
          <a:endParaRPr lang="en-US" sz="1700" kern="1200"/>
        </a:p>
      </dsp:txBody>
      <dsp:txXfrm>
        <a:off x="801603" y="1736700"/>
        <a:ext cx="5330633" cy="694028"/>
      </dsp:txXfrm>
    </dsp:sp>
    <dsp:sp modelId="{F58DBC72-F7DD-411D-A079-4AA891508E39}">
      <dsp:nvSpPr>
        <dsp:cNvPr id="0" name=""/>
        <dsp:cNvSpPr/>
      </dsp:nvSpPr>
      <dsp:spPr>
        <a:xfrm>
          <a:off x="0" y="2604236"/>
          <a:ext cx="6132236" cy="69402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FE4480B-E481-4F3F-B34D-A7020A6334C7}">
      <dsp:nvSpPr>
        <dsp:cNvPr id="0" name=""/>
        <dsp:cNvSpPr/>
      </dsp:nvSpPr>
      <dsp:spPr>
        <a:xfrm>
          <a:off x="209943" y="2760393"/>
          <a:ext cx="381715" cy="38171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627078F-E732-4E4A-BF3E-08AD85F33B54}">
      <dsp:nvSpPr>
        <dsp:cNvPr id="0" name=""/>
        <dsp:cNvSpPr/>
      </dsp:nvSpPr>
      <dsp:spPr>
        <a:xfrm>
          <a:off x="801603" y="2604236"/>
          <a:ext cx="5330633" cy="6940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3451" tIns="73451" rIns="73451" bIns="73451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Identify question-answer pairs in discourse</a:t>
          </a:r>
        </a:p>
      </dsp:txBody>
      <dsp:txXfrm>
        <a:off x="801603" y="2604236"/>
        <a:ext cx="5330633" cy="694028"/>
      </dsp:txXfrm>
    </dsp:sp>
    <dsp:sp modelId="{C1E4E96E-AC2F-4B63-B028-91975B1FE563}">
      <dsp:nvSpPr>
        <dsp:cNvPr id="0" name=""/>
        <dsp:cNvSpPr/>
      </dsp:nvSpPr>
      <dsp:spPr>
        <a:xfrm>
          <a:off x="0" y="3471772"/>
          <a:ext cx="6132236" cy="69402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844462B-6826-4F41-A9B8-A1D224E317E8}">
      <dsp:nvSpPr>
        <dsp:cNvPr id="0" name=""/>
        <dsp:cNvSpPr/>
      </dsp:nvSpPr>
      <dsp:spPr>
        <a:xfrm>
          <a:off x="209943" y="3627929"/>
          <a:ext cx="381715" cy="381715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76669EC-867E-4CFD-AFC0-83870DC377EF}">
      <dsp:nvSpPr>
        <dsp:cNvPr id="0" name=""/>
        <dsp:cNvSpPr/>
      </dsp:nvSpPr>
      <dsp:spPr>
        <a:xfrm>
          <a:off x="801603" y="3471772"/>
          <a:ext cx="5330633" cy="6940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3451" tIns="73451" rIns="73451" bIns="73451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Distinguish different </a:t>
          </a:r>
          <a:r>
            <a:rPr lang="en-US" sz="1700" b="1" kern="1200" dirty="0"/>
            <a:t>pragmatic functions </a:t>
          </a:r>
          <a:r>
            <a:rPr lang="en-US" sz="1700" kern="1200" dirty="0"/>
            <a:t>of Q-A pairs</a:t>
          </a:r>
        </a:p>
      </dsp:txBody>
      <dsp:txXfrm>
        <a:off x="801603" y="3471772"/>
        <a:ext cx="5330633" cy="694028"/>
      </dsp:txXfrm>
    </dsp:sp>
    <dsp:sp modelId="{7DB42B31-AAD6-467D-B336-E6295917378A}">
      <dsp:nvSpPr>
        <dsp:cNvPr id="0" name=""/>
        <dsp:cNvSpPr/>
      </dsp:nvSpPr>
      <dsp:spPr>
        <a:xfrm>
          <a:off x="0" y="4339308"/>
          <a:ext cx="6132236" cy="69402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7D048FD-9CD3-477C-A6D8-4CAB98DE8FF9}">
      <dsp:nvSpPr>
        <dsp:cNvPr id="0" name=""/>
        <dsp:cNvSpPr/>
      </dsp:nvSpPr>
      <dsp:spPr>
        <a:xfrm>
          <a:off x="209943" y="4495464"/>
          <a:ext cx="381715" cy="381715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CA55BC-A25F-4192-B83B-87526B14D41D}">
      <dsp:nvSpPr>
        <dsp:cNvPr id="0" name=""/>
        <dsp:cNvSpPr/>
      </dsp:nvSpPr>
      <dsp:spPr>
        <a:xfrm>
          <a:off x="801603" y="4339308"/>
          <a:ext cx="5330633" cy="6940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3451" tIns="73451" rIns="73451" bIns="73451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Identify common </a:t>
          </a:r>
          <a:r>
            <a:rPr lang="en-US" sz="1700" b="1" kern="1200" dirty="0"/>
            <a:t>expansions</a:t>
          </a:r>
          <a:r>
            <a:rPr lang="en-US" sz="1700" kern="1200" dirty="0"/>
            <a:t> of the Q-A pair</a:t>
          </a:r>
        </a:p>
      </dsp:txBody>
      <dsp:txXfrm>
        <a:off x="801603" y="4339308"/>
        <a:ext cx="5330633" cy="69402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FBFF9D2-A3FF-4981-B810-38F2156ECFE5}">
      <dsp:nvSpPr>
        <dsp:cNvPr id="0" name=""/>
        <dsp:cNvSpPr/>
      </dsp:nvSpPr>
      <dsp:spPr>
        <a:xfrm>
          <a:off x="0" y="466"/>
          <a:ext cx="10381205" cy="109053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D58E6DD-85CF-4A28-9F04-C993D58AF194}">
      <dsp:nvSpPr>
        <dsp:cNvPr id="0" name=""/>
        <dsp:cNvSpPr/>
      </dsp:nvSpPr>
      <dsp:spPr>
        <a:xfrm>
          <a:off x="329888" y="245837"/>
          <a:ext cx="599796" cy="59979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D1FF46-A715-432F-9C18-11C718D7ACD9}">
      <dsp:nvSpPr>
        <dsp:cNvPr id="0" name=""/>
        <dsp:cNvSpPr/>
      </dsp:nvSpPr>
      <dsp:spPr>
        <a:xfrm>
          <a:off x="1259573" y="466"/>
          <a:ext cx="9121631" cy="10905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5415" tIns="115415" rIns="115415" bIns="115415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Syntactic</a:t>
          </a:r>
          <a:r>
            <a:rPr lang="en-US" sz="1800" kern="1200" dirty="0"/>
            <a:t> completion: If the speaker stopped speaking here, will they have produced a complete sentence, or would you expect something to come afterwards?</a:t>
          </a:r>
        </a:p>
      </dsp:txBody>
      <dsp:txXfrm>
        <a:off x="1259573" y="466"/>
        <a:ext cx="9121631" cy="1090539"/>
      </dsp:txXfrm>
    </dsp:sp>
    <dsp:sp modelId="{E53F1144-C5DD-441E-A7C5-749242821F31}">
      <dsp:nvSpPr>
        <dsp:cNvPr id="0" name=""/>
        <dsp:cNvSpPr/>
      </dsp:nvSpPr>
      <dsp:spPr>
        <a:xfrm>
          <a:off x="0" y="1363641"/>
          <a:ext cx="10381205" cy="109053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B525AA4-33F0-487D-9B6F-0B2360E2A2F8}">
      <dsp:nvSpPr>
        <dsp:cNvPr id="0" name=""/>
        <dsp:cNvSpPr/>
      </dsp:nvSpPr>
      <dsp:spPr>
        <a:xfrm>
          <a:off x="329888" y="1609012"/>
          <a:ext cx="599796" cy="59979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3A72B8-A687-4150-9C2F-F452564C0C7B}">
      <dsp:nvSpPr>
        <dsp:cNvPr id="0" name=""/>
        <dsp:cNvSpPr/>
      </dsp:nvSpPr>
      <dsp:spPr>
        <a:xfrm>
          <a:off x="1259573" y="1363641"/>
          <a:ext cx="9121631" cy="10905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5415" tIns="115415" rIns="115415" bIns="115415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/>
            <a:t>Prosodic</a:t>
          </a:r>
          <a:r>
            <a:rPr lang="en-US" sz="1800" kern="1200"/>
            <a:t> completion: Closure (rising/falling intonation) usually indicates completion, vs. continuing (stable/slight rise/slight fall)</a:t>
          </a:r>
        </a:p>
      </dsp:txBody>
      <dsp:txXfrm>
        <a:off x="1259573" y="1363641"/>
        <a:ext cx="9121631" cy="1090539"/>
      </dsp:txXfrm>
    </dsp:sp>
    <dsp:sp modelId="{9D746D16-806B-4E9F-A444-AE0D4CD3F5CA}">
      <dsp:nvSpPr>
        <dsp:cNvPr id="0" name=""/>
        <dsp:cNvSpPr/>
      </dsp:nvSpPr>
      <dsp:spPr>
        <a:xfrm>
          <a:off x="0" y="2726815"/>
          <a:ext cx="10381205" cy="109053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184A9BE-8737-4F0A-B0C1-E104F2FB85AC}">
      <dsp:nvSpPr>
        <dsp:cNvPr id="0" name=""/>
        <dsp:cNvSpPr/>
      </dsp:nvSpPr>
      <dsp:spPr>
        <a:xfrm>
          <a:off x="329888" y="2972187"/>
          <a:ext cx="599796" cy="59979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313C8C-B756-48CC-9F93-E0BB3EB770D1}">
      <dsp:nvSpPr>
        <dsp:cNvPr id="0" name=""/>
        <dsp:cNvSpPr/>
      </dsp:nvSpPr>
      <dsp:spPr>
        <a:xfrm>
          <a:off x="1259573" y="2726815"/>
          <a:ext cx="9121631" cy="10905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5415" tIns="115415" rIns="115415" bIns="115415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/>
            <a:t>Pragmatic</a:t>
          </a:r>
          <a:r>
            <a:rPr lang="en-US" sz="1800" kern="1200"/>
            <a:t> completion: In</a:t>
          </a:r>
          <a:r>
            <a:rPr lang="zh-HK" sz="1800" kern="1200"/>
            <a:t> </a:t>
          </a:r>
          <a:r>
            <a:rPr lang="en-US" sz="1800" kern="1200"/>
            <a:t>terms</a:t>
          </a:r>
          <a:r>
            <a:rPr lang="zh-HK" sz="1800" kern="1200"/>
            <a:t> </a:t>
          </a:r>
          <a:r>
            <a:rPr lang="en-US" sz="1800" kern="1200"/>
            <a:t>of</a:t>
          </a:r>
          <a:r>
            <a:rPr lang="zh-HK" sz="1800" kern="1200"/>
            <a:t> </a:t>
          </a:r>
          <a:r>
            <a:rPr lang="en-US" sz="1800" kern="1200"/>
            <a:t>the</a:t>
          </a:r>
          <a:r>
            <a:rPr lang="zh-HK" sz="1800" kern="1200"/>
            <a:t> </a:t>
          </a:r>
          <a:r>
            <a:rPr lang="en-US" sz="1800" kern="1200"/>
            <a:t>meaning</a:t>
          </a:r>
          <a:r>
            <a:rPr lang="zh-HK" sz="1800" kern="1200"/>
            <a:t> </a:t>
          </a:r>
          <a:r>
            <a:rPr lang="en-US" sz="1800" kern="1200"/>
            <a:t>of</a:t>
          </a:r>
          <a:r>
            <a:rPr lang="zh-HK" sz="1800" kern="1200"/>
            <a:t> </a:t>
          </a:r>
          <a:r>
            <a:rPr lang="en-US" sz="1800" kern="1200"/>
            <a:t>the language produced, does it make sense to stop here are would you expect to hear more?</a:t>
          </a:r>
        </a:p>
      </dsp:txBody>
      <dsp:txXfrm>
        <a:off x="1259573" y="2726815"/>
        <a:ext cx="9121631" cy="109053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5A9FDE-C6D2-4AF7-A6D4-833AA7683624}">
      <dsp:nvSpPr>
        <dsp:cNvPr id="0" name=""/>
        <dsp:cNvSpPr/>
      </dsp:nvSpPr>
      <dsp:spPr>
        <a:xfrm>
          <a:off x="2134209" y="1465"/>
          <a:ext cx="8536838" cy="759308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638" tIns="192864" rIns="165638" bIns="192864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Find a Q-A pair in SBC007</a:t>
          </a:r>
        </a:p>
      </dsp:txBody>
      <dsp:txXfrm>
        <a:off x="2134209" y="1465"/>
        <a:ext cx="8536838" cy="759308"/>
      </dsp:txXfrm>
    </dsp:sp>
    <dsp:sp modelId="{D7AAA298-18EB-4264-ABCF-9D3C4B81933E}">
      <dsp:nvSpPr>
        <dsp:cNvPr id="0" name=""/>
        <dsp:cNvSpPr/>
      </dsp:nvSpPr>
      <dsp:spPr>
        <a:xfrm>
          <a:off x="0" y="1465"/>
          <a:ext cx="2134209" cy="75930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2935" tIns="75003" rIns="112935" bIns="75003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Find</a:t>
          </a:r>
        </a:p>
      </dsp:txBody>
      <dsp:txXfrm>
        <a:off x="0" y="1465"/>
        <a:ext cx="2134209" cy="759308"/>
      </dsp:txXfrm>
    </dsp:sp>
    <dsp:sp modelId="{E89AE189-36E9-45A5-80AD-4C1A5666114E}">
      <dsp:nvSpPr>
        <dsp:cNvPr id="0" name=""/>
        <dsp:cNvSpPr/>
      </dsp:nvSpPr>
      <dsp:spPr>
        <a:xfrm>
          <a:off x="2134209" y="806333"/>
          <a:ext cx="8536838" cy="759308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638" tIns="192864" rIns="165638" bIns="192864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Show the corresponding TCU stacks</a:t>
          </a:r>
        </a:p>
      </dsp:txBody>
      <dsp:txXfrm>
        <a:off x="2134209" y="806333"/>
        <a:ext cx="8536838" cy="759308"/>
      </dsp:txXfrm>
    </dsp:sp>
    <dsp:sp modelId="{4027A700-3FD7-4486-860F-7CEC2531B019}">
      <dsp:nvSpPr>
        <dsp:cNvPr id="0" name=""/>
        <dsp:cNvSpPr/>
      </dsp:nvSpPr>
      <dsp:spPr>
        <a:xfrm>
          <a:off x="0" y="806333"/>
          <a:ext cx="2134209" cy="75930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2935" tIns="75003" rIns="112935" bIns="75003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Show</a:t>
          </a:r>
        </a:p>
      </dsp:txBody>
      <dsp:txXfrm>
        <a:off x="0" y="806333"/>
        <a:ext cx="2134209" cy="759308"/>
      </dsp:txXfrm>
    </dsp:sp>
    <dsp:sp modelId="{E6020D4D-D0E9-4D02-A425-5347BC60417D}">
      <dsp:nvSpPr>
        <dsp:cNvPr id="0" name=""/>
        <dsp:cNvSpPr/>
      </dsp:nvSpPr>
      <dsp:spPr>
        <a:xfrm>
          <a:off x="2134209" y="1611200"/>
          <a:ext cx="8536838" cy="759308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638" tIns="192864" rIns="165638" bIns="192864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Explain how you recognised the first pair part as a question</a:t>
          </a:r>
        </a:p>
      </dsp:txBody>
      <dsp:txXfrm>
        <a:off x="2134209" y="1611200"/>
        <a:ext cx="8536838" cy="759308"/>
      </dsp:txXfrm>
    </dsp:sp>
    <dsp:sp modelId="{C3899F9D-63B6-4516-81DB-E9ECDEE639B9}">
      <dsp:nvSpPr>
        <dsp:cNvPr id="0" name=""/>
        <dsp:cNvSpPr/>
      </dsp:nvSpPr>
      <dsp:spPr>
        <a:xfrm>
          <a:off x="0" y="1611200"/>
          <a:ext cx="2134209" cy="75930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2935" tIns="75003" rIns="112935" bIns="75003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Explain</a:t>
          </a:r>
        </a:p>
      </dsp:txBody>
      <dsp:txXfrm>
        <a:off x="0" y="1611200"/>
        <a:ext cx="2134209" cy="759308"/>
      </dsp:txXfrm>
    </dsp:sp>
    <dsp:sp modelId="{415C0D6F-8A08-444E-B561-9781C9A149CE}">
      <dsp:nvSpPr>
        <dsp:cNvPr id="0" name=""/>
        <dsp:cNvSpPr/>
      </dsp:nvSpPr>
      <dsp:spPr>
        <a:xfrm>
          <a:off x="2134209" y="2416067"/>
          <a:ext cx="8536838" cy="759308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638" tIns="192864" rIns="165638" bIns="192864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Explain how you recognised the second pair part as a response</a:t>
          </a:r>
        </a:p>
      </dsp:txBody>
      <dsp:txXfrm>
        <a:off x="2134209" y="2416067"/>
        <a:ext cx="8536838" cy="759308"/>
      </dsp:txXfrm>
    </dsp:sp>
    <dsp:sp modelId="{54E13DF6-36F7-40D0-9ECE-A26816408BBC}">
      <dsp:nvSpPr>
        <dsp:cNvPr id="0" name=""/>
        <dsp:cNvSpPr/>
      </dsp:nvSpPr>
      <dsp:spPr>
        <a:xfrm>
          <a:off x="0" y="2416067"/>
          <a:ext cx="2134209" cy="75930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2935" tIns="75003" rIns="112935" bIns="75003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Explain</a:t>
          </a:r>
        </a:p>
      </dsp:txBody>
      <dsp:txXfrm>
        <a:off x="0" y="2416067"/>
        <a:ext cx="2134209" cy="75930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6/7/layout/VerticalHollowActionList">
  <dgm:title val="Vertical Hollow Action List"/>
  <dgm:desc val="Use to show non-sequential or grouped lists of information. Works well with large amounts of text. All text has the same level of emphasis, and direction is not implied."/>
  <dgm:catLst>
    <dgm:cat type="list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  <dgm:pt modelId="5">
          <dgm:prSet phldr="1"/>
        </dgm:pt>
        <dgm:pt modelId="5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7" srcId="0" destId="4" srcOrd="3" destOrd="0"/>
        <dgm:cxn modelId="8" srcId="0" destId="5" srcOrd="4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  <dgm:cxn modelId="53" srcId="5" destId="5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6"/>
      <dgm:constr type="primFontSz" for="des" forName="parentText" op="equ" val="28"/>
      <dgm:constr type="primFontSz" for="des" forName="descendantText" refType="primFontSz" refFor="des" refForName="parentText" op="lte" fact="0.82"/>
      <dgm:constr type="primFontSz" for="des" forName="parentText" refType="primFontSz" refFor="des" refForName="descendantText" op="lte" fact="1.25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2"/>
          <dgm:constr type="w" for="ch" forName="descendantText" refType="w" fact="0.8"/>
          <dgm:constr type="h" for="ch" forName="parentText" refType="h"/>
          <dgm:constr type="h" for="ch" forName="descendantText" refType="h" refFor="ch" refForName="parentText"/>
        </dgm:constrLst>
        <dgm:ruleLst/>
        <dgm:layoutNode name="parentText" styleLbl="solidFgAcc1">
          <dgm:varLst>
            <dgm:chMax val="1"/>
            <dgm:bulletEnabled/>
          </dgm:varLst>
          <dgm:alg type="tx"/>
          <dgm:shape xmlns:r="http://schemas.openxmlformats.org/officeDocument/2006/relationships" type="rect" r:blip="" zOrderOff="3">
            <dgm:adjLst/>
          </dgm:shape>
          <dgm:presOf axis="self" ptType="node"/>
          <dgm:constrLst>
            <dgm:constr type="tMarg" refType="h" fact="0.28"/>
            <dgm:constr type="bMarg" refType="h" fact="0.28"/>
            <dgm:constr type="lMarg" refType="w" fact="0.15"/>
            <dgm:constr type="rMarg" refType="w" fact="0.15"/>
          </dgm:constrLst>
          <dgm:ruleLst>
            <dgm:rule type="primFontSz" val="15" fact="NaN" max="NaN"/>
          </dgm:ruleLst>
        </dgm:layoutNode>
        <dgm:layoutNode name="descendantText" styleLbl="alignNode1">
          <dgm:varLst>
            <dgm:bulletEnabled/>
          </dgm:varLst>
          <dgm:alg type="tx">
            <dgm:param type="stBulletLvl" val="0"/>
            <dgm:param type="parTxLTRAlign" val="l"/>
            <dgm:param type="shpTxLTRAlignCh" val="l"/>
            <dgm:param type="parTxRTLAlign" val="r"/>
            <dgm:param type="shpTxRTLAlignCh" val="r"/>
          </dgm:alg>
          <dgm:choose name="Name10">
            <dgm:if name="Name11" func="var" arg="dir" op="equ" val="norm">
              <dgm:shape xmlns:r="http://schemas.openxmlformats.org/officeDocument/2006/relationships" type="rect" r:blip="">
                <dgm:adjLst/>
              </dgm:shape>
            </dgm:if>
            <dgm:else name="Name12">
              <dgm:shape xmlns:r="http://schemas.openxmlformats.org/officeDocument/2006/relationships" type="rect" r:blip="">
                <dgm:adjLst/>
              </dgm:shape>
            </dgm:else>
          </dgm:choose>
          <dgm:presOf axis="des" ptType="node"/>
          <dgm:constrLst>
            <dgm:constr type="primFontSz" val="24"/>
            <dgm:constr type="lMarg" refType="w" fact="0.055"/>
            <dgm:constr type="rMarg" refType="w" fact="0.055"/>
            <dgm:constr type="tMarg" refType="h" fact="0.72"/>
            <dgm:constr type="bMarg" refType="h" fact="0.72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 title="Page Number Shape">
            <a:extLst>
              <a:ext uri="{FF2B5EF4-FFF2-40B4-BE49-F238E27FC236}">
                <a16:creationId xmlns:a16="http://schemas.microsoft.com/office/drawing/2014/main" id="{DD4C4B28-6B4B-4445-8535-F516D74E4AA9}"/>
              </a:ext>
            </a:extLst>
          </p:cNvPr>
          <p:cNvSpPr/>
          <p:nvPr/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cxnSp>
        <p:nvCxnSpPr>
          <p:cNvPr id="12" name="Straight Connector 11" title="Verticle Rule Line">
            <a:extLst>
              <a:ext uri="{FF2B5EF4-FFF2-40B4-BE49-F238E27FC236}">
                <a16:creationId xmlns:a16="http://schemas.microsoft.com/office/drawing/2014/main" id="{0CB1C732-7193-4253-8746-850D090A6B4E}"/>
              </a:ext>
            </a:extLst>
          </p:cNvPr>
          <p:cNvCxnSpPr>
            <a:cxnSpLocks/>
          </p:cNvCxnSpPr>
          <p:nvPr/>
        </p:nvCxnSpPr>
        <p:spPr>
          <a:xfrm>
            <a:off x="758952" y="1280160"/>
            <a:ext cx="0" cy="557784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F03AA199-952B-427F-A5BE-B97D25FD07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8992" y="1143000"/>
            <a:ext cx="6720840" cy="3730752"/>
          </a:xfrm>
        </p:spPr>
        <p:txBody>
          <a:bodyPr anchor="t">
            <a:normAutofit/>
          </a:bodyPr>
          <a:lstStyle>
            <a:lvl1pPr algn="l">
              <a:defRPr sz="7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1AA393-A876-475F-A05B-1CCAB6C1F0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78992" y="5010912"/>
            <a:ext cx="6720840" cy="704088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395621-D631-4F31-AEEF-C8574E5073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86356" y="6007608"/>
            <a:ext cx="3143643" cy="365125"/>
          </a:xfrm>
        </p:spPr>
        <p:txBody>
          <a:bodyPr/>
          <a:lstStyle/>
          <a:p>
            <a:fld id="{53BEF823-48A5-43FC-BE03-E79964288B41}" type="datetimeFigureOut">
              <a:rPr lang="en-US" smtClean="0"/>
              <a:t>4/27/2023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5EE125-77AD-4E23-AFB7-C5CFDEACAC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78991" y="6007608"/>
            <a:ext cx="672083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569682-B530-4F52-87B9-39464A093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/>
            </a:lvl1pPr>
          </a:lstStyle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75340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F59FCF-ACDF-495D-ACFA-15FCAC9EA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3786E3-AB17-427E-8EF8-7FCB671A11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833B4E9-7A16-448C-8BE6-B14941A348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4/27/2023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79212F5-5835-49FF-836F-5E3008A0ED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E9D492B-E5EE-4D24-A087-57D739CFA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08081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A31E395-94BD-4E79-8E42-9CD4EB33CA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475542" y="758952"/>
            <a:ext cx="2954458" cy="498600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9AA8A4-66BC-4E80-ABE3-F533F82B88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58952" y="758952"/>
            <a:ext cx="7407586" cy="498600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DDA4EA6-6A1A-48ED-9D79-A438561C7E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4/27/2023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049B2BA-9250-4EBF-8820-10BDA5C1C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F914475-55F3-4C46-BAE2-E4D93E9E37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68045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3351BD-5252-4168-A69E-C6864AE29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748EEE-19C9-493B-836D-73B9E4A0BE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7FA6BFE-11ED-4FB4-9F65-508B5B0F0D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4/27/2023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90F536E-BEFF-4E0D-B4EC-39DE28C67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6EE02AF-6FE1-4972-BD48-A82499AD67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09155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8452EE-D9FC-4E51-9BFF-141F919233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3051" y="2414016"/>
            <a:ext cx="10666949" cy="3099816"/>
          </a:xfrm>
        </p:spPr>
        <p:txBody>
          <a:bodyPr anchor="t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E086C4-4949-4E7A-A182-6709496A1C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8952" y="1389888"/>
            <a:ext cx="10671048" cy="822960"/>
          </a:xfrm>
        </p:spPr>
        <p:txBody>
          <a:bodyPr anchor="ctr">
            <a:normAutofit/>
          </a:bodyPr>
          <a:lstStyle>
            <a:lvl1pPr marL="0" indent="0">
              <a:buNone/>
              <a:defRPr sz="20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D12BC88-6A2B-4851-9568-23A4B74D9F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4/27/2023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882CFE5-65C3-4F46-9141-4645455947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321B390-4E13-4481-AC02-FF126656C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99818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0E02F8-47BB-4D30-8EFE-69C9222D9E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84648" y="758952"/>
            <a:ext cx="6245352" cy="22402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844D33-6BF0-4205-A542-8537E35159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84647" y="3273551"/>
            <a:ext cx="6245351" cy="22402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D6953A83-D2BE-4015-8D64-BE93DDFE5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4/27/2023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A849E67-05F9-4033-B033-74D6B8C8E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DFAAC6AA-CFFB-438F-9327-DDB023E2E1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A4960CB-ABA7-4442-AB15-FE444F23C6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708434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348291-9C7D-407E-8D07-FA3A323EA9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84648" y="758952"/>
            <a:ext cx="6245352" cy="548640"/>
          </a:xfrm>
        </p:spPr>
        <p:txBody>
          <a:bodyPr anchor="b"/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A192D2-8BA6-4A4D-814D-AD37A2A10A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90323" y="1377198"/>
            <a:ext cx="6239675" cy="1828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6FD4BC-C948-41C4-BA24-5D26147E1C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84647" y="3319548"/>
            <a:ext cx="6245351" cy="548640"/>
          </a:xfrm>
        </p:spPr>
        <p:txBody>
          <a:bodyPr anchor="b"/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12E359C-F73D-4F1B-9F9A-6D62856710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84646" y="3932372"/>
            <a:ext cx="6245352" cy="1828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D76B63AE-38FF-40DD-A543-32DD98E6B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C686C0EB-E082-4BAB-99E8-B42F3C28B2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4/27/2023</a:t>
            </a:fld>
            <a:endParaRPr lang="en-US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B3CB0152-BA1F-48C7-A66F-3ADB51C94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BD1C21B3-5CF6-415F-8295-EED3DF5CB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20604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470D5-4EB9-4410-A8AE-6D85F1923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887FB59-BA77-4864-B9E8-994851250C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4/27/2023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6F0BC0B-BA67-455B-B567-1473DF062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CF0BCF3-6FB5-4529-AA6A-A31467351E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37036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F1315B-6865-4A5A-91C1-B75339038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4/27/2023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536720-08C7-43DE-8EB5-CAB52D0E96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2477AF-B012-491C-AE42-22DE1203B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32333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D183AC-72A9-43F5-A1B3-1D7A6A4C7E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758951"/>
            <a:ext cx="6245352" cy="475488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045592-52ED-4270-ACBB-BCC528DAC4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58953" y="3815080"/>
            <a:ext cx="3831336" cy="1698752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99A93518-F9B5-418F-9883-BEF8359B0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4/27/2023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27B9FFE7-C4AB-425B-9B56-E412C7221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9231052-EBA8-4781-B28A-2FEA8BE52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DBF9E7-F686-4FA1-9BA5-69BDD014B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758952"/>
            <a:ext cx="3831336" cy="293017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89631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116CF06-B27C-4DC4-981D-38E31997BD1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758951"/>
            <a:ext cx="6245352" cy="4754881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976E66-2CB3-4F47-97F6-077C428183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58952" y="3794760"/>
            <a:ext cx="3831336" cy="1719072"/>
          </a:xfrm>
        </p:spPr>
        <p:txBody>
          <a:bodyPr>
            <a:normAutofit/>
          </a:bodyPr>
          <a:lstStyle>
            <a:lvl1pPr marL="0" indent="0">
              <a:buNone/>
              <a:defRPr sz="2000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71414C9F-CBBD-4D5E-A831-BC0CDFEBC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4/27/2023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F58DC0C8-B580-442D-8DAC-4F0F869B1F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1B0D29E8-DFEE-49AB-83AF-85FF25252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EAAF1B-6B6E-4D37-8F57-E403C6371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758952"/>
            <a:ext cx="3831336" cy="2926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68138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 title="Page Number Shape">
            <a:extLst>
              <a:ext uri="{FF2B5EF4-FFF2-40B4-BE49-F238E27FC236}">
                <a16:creationId xmlns:a16="http://schemas.microsoft.com/office/drawing/2014/main" id="{72411438-92A5-42B0-9C54-EA4FB32ACB5E}"/>
              </a:ext>
            </a:extLst>
          </p:cNvPr>
          <p:cNvSpPr/>
          <p:nvPr/>
        </p:nvSpPr>
        <p:spPr bwMode="auto">
          <a:xfrm>
            <a:off x="11784011" y="5778801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D56E4D8-47B6-4DEC-BD29-B3B6ED4CC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758952"/>
            <a:ext cx="3831336" cy="47548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0F5D4C-4873-4052-A294-99CCB9421C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84648" y="758952"/>
            <a:ext cx="6245352" cy="47548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1D62B3-3490-46B4-A10E-33FCE4A1FB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16952" y="6007608"/>
            <a:ext cx="38130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spc="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algn="r"/>
            <a:fld id="{53BEF823-48A5-43FC-BE03-E79964288B41}" type="datetimeFigureOut">
              <a:rPr lang="en-US" smtClean="0"/>
              <a:pPr algn="r"/>
              <a:t>4/27/2023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424CB1-7D5F-4F52-9F99-7068F5819E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58952" y="6007608"/>
            <a:ext cx="38313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spc="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1F9CC9-1431-4569-B2F1-D048149553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86616" y="6007608"/>
            <a:ext cx="411480" cy="365125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900" b="1">
                <a:solidFill>
                  <a:schemeClr val="bg1"/>
                </a:solidFill>
              </a:defRPr>
            </a:lvl1pPr>
          </a:lstStyle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63349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000" i="1" kern="1200" spc="1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400"/>
        </a:spcBef>
        <a:spcAft>
          <a:spcPts val="400"/>
        </a:spcAft>
        <a:buClrTx/>
        <a:buFont typeface="Arial" panose="020B0604020202020204" pitchFamily="34" charset="0"/>
        <a:buChar char="•"/>
        <a:defRPr sz="20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182880" indent="0" algn="l" defTabSz="914400" rtl="0" eaLnBrk="1" latinLnBrk="0" hangingPunct="1">
        <a:lnSpc>
          <a:spcPct val="110000"/>
        </a:lnSpc>
        <a:spcBef>
          <a:spcPts val="400"/>
        </a:spcBef>
        <a:spcAft>
          <a:spcPts val="400"/>
        </a:spcAft>
        <a:buClrTx/>
        <a:buFont typeface="Arial" panose="020B0604020202020204" pitchFamily="34" charset="0"/>
        <a:buNone/>
        <a:defRPr sz="18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82880" indent="-182880" algn="l" defTabSz="914400" rtl="0" eaLnBrk="1" latinLnBrk="0" hangingPunct="1">
        <a:lnSpc>
          <a:spcPct val="110000"/>
        </a:lnSpc>
        <a:spcBef>
          <a:spcPts val="400"/>
        </a:spcBef>
        <a:spcAft>
          <a:spcPts val="400"/>
        </a:spcAft>
        <a:buClrTx/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82880" indent="0" algn="l" defTabSz="914400" rtl="0" eaLnBrk="1" latinLnBrk="0" hangingPunct="1">
        <a:lnSpc>
          <a:spcPct val="110000"/>
        </a:lnSpc>
        <a:spcBef>
          <a:spcPts val="400"/>
        </a:spcBef>
        <a:spcAft>
          <a:spcPts val="400"/>
        </a:spcAft>
        <a:buClrTx/>
        <a:buFont typeface="Arial" panose="020B0604020202020204" pitchFamily="34" charset="0"/>
        <a:buNone/>
        <a:defRPr sz="14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82880" indent="-182880" algn="l" defTabSz="914400" rtl="0" eaLnBrk="1" latinLnBrk="0" hangingPunct="1">
        <a:lnSpc>
          <a:spcPct val="110000"/>
        </a:lnSpc>
        <a:spcBef>
          <a:spcPts val="400"/>
        </a:spcBef>
        <a:spcAft>
          <a:spcPts val="400"/>
        </a:spcAft>
        <a:buClrTx/>
        <a:buFont typeface="Arial" panose="020B0604020202020204" pitchFamily="34" charset="0"/>
        <a:buChar char="•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sv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sv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sv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sv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sv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8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5B419A7-F817-4767-8CCB-FB0E189C4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0D8AC2-EFCD-36E4-205A-1EF16D48A9E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3000"/>
          </a:blip>
          <a:srcRect t="663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52019816-B869-85CD-1D78-31B9509636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8992" y="1143000"/>
            <a:ext cx="9052560" cy="3546179"/>
          </a:xfrm>
        </p:spPr>
        <p:txBody>
          <a:bodyPr>
            <a:normAutofit/>
          </a:bodyPr>
          <a:lstStyle/>
          <a:p>
            <a:r>
              <a:rPr lang="en-US" altLang="zh-HK" dirty="0"/>
              <a:t>Week 4: Adjacency pairs in </a:t>
            </a:r>
            <a:r>
              <a:rPr lang="en-US" altLang="zh-HK" dirty="0" err="1"/>
              <a:t>Rezonator</a:t>
            </a:r>
            <a:endParaRPr lang="zh-HK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540DD272-C38C-21D8-0AD1-6FA4A4E239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78992" y="5010912"/>
            <a:ext cx="9052560" cy="704088"/>
          </a:xfrm>
        </p:spPr>
        <p:txBody>
          <a:bodyPr>
            <a:normAutofit/>
          </a:bodyPr>
          <a:lstStyle/>
          <a:p>
            <a:r>
              <a:rPr lang="en-US" altLang="zh-HK" dirty="0"/>
              <a:t>Ryan Ka Yau Lai</a:t>
            </a:r>
            <a:endParaRPr lang="zh-HK" alt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81E42A3-743C-4C15-9DA8-93AA9AEBFB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1143293"/>
            <a:ext cx="0" cy="571470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6">
            <a:extLst>
              <a:ext uri="{FF2B5EF4-FFF2-40B4-BE49-F238E27FC236}">
                <a16:creationId xmlns:a16="http://schemas.microsoft.com/office/drawing/2014/main" id="{7021D92D-08FF-45A6-9109-AC9462C7E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1143293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9562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5176844-69C3-4F79-BE38-EA5BDDF4F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2DEDEF7A-D00F-E9D6-20E5-AC627229B5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8496" y="1063256"/>
            <a:ext cx="10355403" cy="1540106"/>
          </a:xfrm>
        </p:spPr>
        <p:txBody>
          <a:bodyPr>
            <a:normAutofit/>
          </a:bodyPr>
          <a:lstStyle/>
          <a:p>
            <a:r>
              <a:rPr lang="en-US" altLang="zh-HK" dirty="0"/>
              <a:t>What is an adjacency pair?</a:t>
            </a:r>
            <a:endParaRPr lang="zh-HK" alt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3862825-C012-4895-A17E-F3D1F62D89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1143293"/>
            <a:ext cx="0" cy="5714707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0A5620A-5591-B51A-CB31-53E0265F06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8495" y="2933390"/>
            <a:ext cx="9228029" cy="3743635"/>
          </a:xfrm>
        </p:spPr>
        <p:txBody>
          <a:bodyPr>
            <a:normAutofit/>
          </a:bodyPr>
          <a:lstStyle/>
          <a:p>
            <a:r>
              <a:rPr lang="en-US" altLang="zh-HK" sz="2800" dirty="0"/>
              <a:t>A pair of utterances</a:t>
            </a:r>
          </a:p>
          <a:p>
            <a:r>
              <a:rPr lang="en-US" altLang="zh-HK" sz="2800" dirty="0"/>
              <a:t>Belonging to different turns</a:t>
            </a:r>
          </a:p>
          <a:p>
            <a:r>
              <a:rPr lang="en-US" altLang="zh-HK" sz="2800" dirty="0"/>
              <a:t>Appearing next to each other (usually; we’ll discuss exceptions later)</a:t>
            </a:r>
          </a:p>
          <a:p>
            <a:r>
              <a:rPr lang="en-US" altLang="zh-HK" sz="2800" dirty="0"/>
              <a:t>The </a:t>
            </a:r>
            <a:r>
              <a:rPr lang="en-US" altLang="zh-HK" sz="2800" b="1" dirty="0"/>
              <a:t>first pair part (FPP)</a:t>
            </a:r>
            <a:r>
              <a:rPr lang="en-US" altLang="zh-HK" sz="2800" dirty="0"/>
              <a:t>  initiates an exchange; the </a:t>
            </a:r>
            <a:r>
              <a:rPr lang="en-US" altLang="zh-HK" sz="2800" b="1" dirty="0"/>
              <a:t>second pair part (SPP) </a:t>
            </a:r>
            <a:r>
              <a:rPr lang="en-US" altLang="zh-HK" sz="2800" dirty="0"/>
              <a:t>responds to the FPP</a:t>
            </a:r>
          </a:p>
          <a:p>
            <a:endParaRPr lang="zh-HK" altLang="en-US" sz="2800" dirty="0"/>
          </a:p>
        </p:txBody>
      </p:sp>
      <p:sp>
        <p:nvSpPr>
          <p:cNvPr id="12" name="Freeform 6">
            <a:extLst>
              <a:ext uri="{FF2B5EF4-FFF2-40B4-BE49-F238E27FC236}">
                <a16:creationId xmlns:a16="http://schemas.microsoft.com/office/drawing/2014/main" id="{A101E513-AF74-4E9D-A31F-996642507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10553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997A8E6-6BA4-12F0-150A-8A0021BE4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dirty="0"/>
              <a:t>Pair types</a:t>
            </a:r>
            <a:endParaRPr lang="zh-HK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3342B7E-C10A-9B37-3FEF-69B68877DF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00550" y="758952"/>
            <a:ext cx="7600950" cy="5965698"/>
          </a:xfrm>
        </p:spPr>
        <p:txBody>
          <a:bodyPr>
            <a:normAutofit/>
          </a:bodyPr>
          <a:lstStyle/>
          <a:p>
            <a:r>
              <a:rPr lang="en-US" altLang="zh-HK" sz="3200" dirty="0"/>
              <a:t>For each type of FPP, there is only a </a:t>
            </a:r>
            <a:r>
              <a:rPr lang="en-US" altLang="zh-HK" sz="3200" b="1" dirty="0"/>
              <a:t>limited range </a:t>
            </a:r>
            <a:r>
              <a:rPr lang="en-US" altLang="zh-HK" sz="3200" dirty="0"/>
              <a:t>of SPPs that make sense</a:t>
            </a:r>
          </a:p>
          <a:p>
            <a:r>
              <a:rPr lang="en-US" altLang="zh-HK" sz="3200" dirty="0"/>
              <a:t>If you give someone an invitation (e.g. </a:t>
            </a:r>
            <a:r>
              <a:rPr lang="en-US" altLang="zh-HK" sz="3200" i="1" dirty="0"/>
              <a:t>Would you like to come to my party?</a:t>
            </a:r>
            <a:r>
              <a:rPr lang="en-US" altLang="zh-HK" sz="3200" dirty="0"/>
              <a:t>), you don’t expect a greeting (e.g. </a:t>
            </a:r>
            <a:r>
              <a:rPr lang="en-US" altLang="zh-HK" sz="3200" i="1" dirty="0"/>
              <a:t>Good morning</a:t>
            </a:r>
            <a:r>
              <a:rPr lang="en-US" altLang="zh-HK" sz="3200" dirty="0"/>
              <a:t>)</a:t>
            </a:r>
          </a:p>
          <a:p>
            <a:r>
              <a:rPr lang="en-US" altLang="zh-HK" sz="3200" dirty="0"/>
              <a:t>i.e. the FPP sets up expectations about the SPP that helps us interpret it</a:t>
            </a:r>
          </a:p>
          <a:p>
            <a:r>
              <a:rPr lang="en-US" altLang="zh-HK" sz="3200" dirty="0"/>
              <a:t>Major focus of this week: questions and answers</a:t>
            </a:r>
            <a:endParaRPr lang="zh-HK" altLang="en-US" sz="3200" dirty="0"/>
          </a:p>
        </p:txBody>
      </p:sp>
    </p:spTree>
    <p:extLst>
      <p:ext uri="{BB962C8B-B14F-4D97-AF65-F5344CB8AC3E}">
        <p14:creationId xmlns:p14="http://schemas.microsoft.com/office/powerpoint/2010/main" val="41639953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BDB2C776-E4F7-C6D9-10E4-B0D243E2C5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dirty="0"/>
              <a:t>Question-answer pairs</a:t>
            </a:r>
            <a:endParaRPr lang="zh-HK" altLang="en-US" dirty="0"/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F77B6874-7313-06A2-90D2-5298EA6321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HK" sz="3200" dirty="0"/>
              <a:t>Question (FPP): An utterance intended to seek information about something</a:t>
            </a:r>
          </a:p>
          <a:p>
            <a:pPr lvl="3"/>
            <a:r>
              <a:rPr lang="en-US" altLang="zh-HK" sz="2600" dirty="0"/>
              <a:t>Creates an obligation for the recipient to answer</a:t>
            </a:r>
          </a:p>
          <a:p>
            <a:r>
              <a:rPr lang="en-US" altLang="zh-HK" sz="3200" dirty="0"/>
              <a:t>Answer (SPP): An utterance that gives the information sought by the question</a:t>
            </a:r>
            <a:endParaRPr lang="zh-HK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8857437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E18F1CB-D84A-C509-2782-01BC519274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758952"/>
            <a:ext cx="3358388" cy="4754880"/>
          </a:xfrm>
        </p:spPr>
        <p:txBody>
          <a:bodyPr>
            <a:normAutofit fontScale="90000"/>
          </a:bodyPr>
          <a:lstStyle/>
          <a:p>
            <a:r>
              <a:rPr lang="en-US" altLang="zh-TW" dirty="0"/>
              <a:t>How do you interpret Mary’s action on line 620?</a:t>
            </a:r>
            <a:endParaRPr lang="zh-HK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C6AFA26-F341-6B9B-EB22-24F5ACD6DE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1740" y="1367790"/>
            <a:ext cx="6486525" cy="4572000"/>
          </a:xfrm>
          <a:prstGeom prst="rect">
            <a:avLst/>
          </a:prstGeom>
        </p:spPr>
      </p:pic>
      <p:pic>
        <p:nvPicPr>
          <p:cNvPr id="6" name="圖形 5" descr="箭號: 直線 以實心填滿">
            <a:extLst>
              <a:ext uri="{FF2B5EF4-FFF2-40B4-BE49-F238E27FC236}">
                <a16:creationId xmlns:a16="http://schemas.microsoft.com/office/drawing/2014/main" id="{B7FE193C-D776-BFAC-F64F-DB6563D626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4117340" y="2944368"/>
            <a:ext cx="914400" cy="914400"/>
          </a:xfrm>
          <a:prstGeom prst="rect">
            <a:avLst/>
          </a:prstGeom>
        </p:spPr>
      </p:pic>
      <p:pic>
        <p:nvPicPr>
          <p:cNvPr id="7" name="圖形 6" descr="箭號: 直線 以實心填滿">
            <a:extLst>
              <a:ext uri="{FF2B5EF4-FFF2-40B4-BE49-F238E27FC236}">
                <a16:creationId xmlns:a16="http://schemas.microsoft.com/office/drawing/2014/main" id="{CB5ED135-C17F-0C39-CFE6-306F5E9CA1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4117340" y="5184648"/>
            <a:ext cx="914400" cy="914400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60E16E90-2DCD-C7D3-4DE2-7B6A5AFD5CF3}"/>
              </a:ext>
            </a:extLst>
          </p:cNvPr>
          <p:cNvSpPr txBox="1"/>
          <p:nvPr/>
        </p:nvSpPr>
        <p:spPr>
          <a:xfrm>
            <a:off x="5445461" y="287762"/>
            <a:ext cx="5601932" cy="92333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HK" dirty="0"/>
              <a:t>Because Alice’s question is really a request, Mary’s response can be taken as a partial rejection (if Trace needs to taken care of on Wednesday).</a:t>
            </a:r>
            <a:endParaRPr lang="zh-HK" altLang="en-US" dirty="0"/>
          </a:p>
        </p:txBody>
      </p:sp>
    </p:spTree>
    <p:extLst>
      <p:ext uri="{BB962C8B-B14F-4D97-AF65-F5344CB8AC3E}">
        <p14:creationId xmlns:p14="http://schemas.microsoft.com/office/powerpoint/2010/main" val="857144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F67025A3-B2C7-461D-5C9F-8E2EF539FA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0" y="1642491"/>
            <a:ext cx="10734675" cy="3186684"/>
          </a:xfrm>
        </p:spPr>
        <p:txBody>
          <a:bodyPr/>
          <a:lstStyle/>
          <a:p>
            <a:r>
              <a:rPr lang="en-US" altLang="zh-HK"/>
              <a:t>What linguistic ‘hints’ </a:t>
            </a:r>
            <a:r>
              <a:rPr lang="en-US" altLang="zh-HK" dirty="0"/>
              <a:t>tell you that a certain TCU is a question?</a:t>
            </a:r>
            <a:endParaRPr lang="zh-HK" altLang="en-US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01D1600B-F14F-9DB5-92D9-04452A22B4DF}"/>
              </a:ext>
            </a:extLst>
          </p:cNvPr>
          <p:cNvSpPr/>
          <p:nvPr/>
        </p:nvSpPr>
        <p:spPr>
          <a:xfrm>
            <a:off x="2642779" y="4029075"/>
            <a:ext cx="2329271" cy="8910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K" dirty="0"/>
              <a:t>Grammar</a:t>
            </a:r>
            <a:endParaRPr lang="zh-HK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55099E91-C1D0-5820-215B-481CD7049CBE}"/>
              </a:ext>
            </a:extLst>
          </p:cNvPr>
          <p:cNvSpPr/>
          <p:nvPr/>
        </p:nvSpPr>
        <p:spPr>
          <a:xfrm>
            <a:off x="5262154" y="4894707"/>
            <a:ext cx="2329271" cy="89106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Intonation</a:t>
            </a:r>
            <a:endParaRPr lang="zh-HK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A376FBB-CD5E-4561-C26F-BA77158CB4C4}"/>
              </a:ext>
            </a:extLst>
          </p:cNvPr>
          <p:cNvSpPr/>
          <p:nvPr/>
        </p:nvSpPr>
        <p:spPr>
          <a:xfrm>
            <a:off x="6843304" y="3595687"/>
            <a:ext cx="2329271" cy="89106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K" dirty="0"/>
              <a:t>Pragmatics</a:t>
            </a:r>
            <a:endParaRPr lang="zh-HK" altLang="en-US" dirty="0"/>
          </a:p>
        </p:txBody>
      </p:sp>
    </p:spTree>
    <p:extLst>
      <p:ext uri="{BB962C8B-B14F-4D97-AF65-F5344CB8AC3E}">
        <p14:creationId xmlns:p14="http://schemas.microsoft.com/office/powerpoint/2010/main" val="30400409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7B2E4FD-041E-00A7-E8AA-FBE793A95E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758952"/>
            <a:ext cx="11433048" cy="1307973"/>
          </a:xfrm>
        </p:spPr>
        <p:txBody>
          <a:bodyPr>
            <a:normAutofit fontScale="90000"/>
          </a:bodyPr>
          <a:lstStyle/>
          <a:p>
            <a:r>
              <a:rPr lang="en-US" altLang="zh-HK" dirty="0"/>
              <a:t>Quick note - polar and content questions</a:t>
            </a:r>
            <a:endParaRPr lang="zh-HK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564796B6-E1DA-F0BD-E41A-13913BD1F40A}"/>
              </a:ext>
            </a:extLst>
          </p:cNvPr>
          <p:cNvSpPr txBox="1"/>
          <p:nvPr/>
        </p:nvSpPr>
        <p:spPr>
          <a:xfrm>
            <a:off x="7639050" y="2933223"/>
            <a:ext cx="1714500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HK" dirty="0"/>
              <a:t>Polar question</a:t>
            </a:r>
            <a:endParaRPr lang="zh-HK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1703EE4B-7AE7-6B83-67E0-7784C3888E08}"/>
              </a:ext>
            </a:extLst>
          </p:cNvPr>
          <p:cNvSpPr txBox="1"/>
          <p:nvPr/>
        </p:nvSpPr>
        <p:spPr>
          <a:xfrm>
            <a:off x="7639050" y="2284452"/>
            <a:ext cx="2057400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HK" dirty="0"/>
              <a:t>Content question</a:t>
            </a:r>
            <a:endParaRPr lang="zh-HK" alt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A3008AD8-5352-6853-8FC6-8551125A20C4}"/>
              </a:ext>
            </a:extLst>
          </p:cNvPr>
          <p:cNvSpPr txBox="1"/>
          <p:nvPr/>
        </p:nvSpPr>
        <p:spPr>
          <a:xfrm>
            <a:off x="7639050" y="3704748"/>
            <a:ext cx="2057400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HK" dirty="0"/>
              <a:t>Content question</a:t>
            </a:r>
            <a:endParaRPr lang="zh-HK" altLang="en-US" dirty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3A6BC8C8-AE56-3241-E02D-73278FACC1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2049" y="2066925"/>
            <a:ext cx="6181631" cy="2802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001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D732920-9BB3-8564-3817-FD74055109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976" y="264009"/>
            <a:ext cx="9308973" cy="1060323"/>
          </a:xfrm>
        </p:spPr>
        <p:txBody>
          <a:bodyPr/>
          <a:lstStyle/>
          <a:p>
            <a:r>
              <a:rPr lang="en-US" altLang="zh-HK" dirty="0"/>
              <a:t>Appeal contour = question? </a:t>
            </a:r>
            <a:endParaRPr lang="zh-HK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E9C72348-7716-A5AC-D407-6254EC81ED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4462" y="4472168"/>
            <a:ext cx="5362575" cy="819150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1346B672-ABA8-5270-99AD-1D314907B1F7}"/>
              </a:ext>
            </a:extLst>
          </p:cNvPr>
          <p:cNvSpPr txBox="1"/>
          <p:nvPr/>
        </p:nvSpPr>
        <p:spPr>
          <a:xfrm>
            <a:off x="214312" y="6114513"/>
            <a:ext cx="7691438" cy="64633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HK" dirty="0"/>
              <a:t>Question: Are some types of question more likely to be accompanied by appeal contour than others?</a:t>
            </a:r>
            <a:endParaRPr lang="zh-HK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8E6A1D60-52E9-179C-A7E0-F568C3E295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202" y="1566682"/>
            <a:ext cx="5762625" cy="2371725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1EB61FCB-4107-4AC2-5B37-DA6D5A72200A}"/>
              </a:ext>
            </a:extLst>
          </p:cNvPr>
          <p:cNvSpPr txBox="1"/>
          <p:nvPr/>
        </p:nvSpPr>
        <p:spPr>
          <a:xfrm>
            <a:off x="7531436" y="1566682"/>
            <a:ext cx="3974764" cy="203132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HK" dirty="0"/>
              <a:t>Both excerpts have a content question, which tend not to be accompanied by an appeal contour (?). By contrast, the first excerpt demonstrates two examples of uptalk, which does not mark questions.</a:t>
            </a:r>
            <a:endParaRPr lang="zh-HK" altLang="en-US" dirty="0"/>
          </a:p>
        </p:txBody>
      </p:sp>
    </p:spTree>
    <p:extLst>
      <p:ext uri="{BB962C8B-B14F-4D97-AF65-F5344CB8AC3E}">
        <p14:creationId xmlns:p14="http://schemas.microsoft.com/office/powerpoint/2010/main" val="3593628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7ED035F-D8D9-6887-C84F-19AE677689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1" y="758952"/>
            <a:ext cx="10090023" cy="1079373"/>
          </a:xfrm>
        </p:spPr>
        <p:txBody>
          <a:bodyPr/>
          <a:lstStyle/>
          <a:p>
            <a:r>
              <a:rPr lang="en-US" altLang="zh-HK" dirty="0"/>
              <a:t>Question grammar = question?</a:t>
            </a:r>
            <a:endParaRPr lang="zh-HK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CEDDBEC-A2C0-34DC-BD00-17731C4A9B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330" y="3424772"/>
            <a:ext cx="5105400" cy="1866900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DA26DF56-0A90-1E1A-8706-60228188FC3D}"/>
              </a:ext>
            </a:extLst>
          </p:cNvPr>
          <p:cNvSpPr txBox="1"/>
          <p:nvPr/>
        </p:nvSpPr>
        <p:spPr>
          <a:xfrm>
            <a:off x="942975" y="2015609"/>
            <a:ext cx="486098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HK" sz="1800" dirty="0"/>
              <a:t>Question words (</a:t>
            </a:r>
            <a:r>
              <a:rPr lang="en-US" altLang="zh-HK" sz="1800" i="1" dirty="0"/>
              <a:t>what</a:t>
            </a:r>
            <a:r>
              <a:rPr lang="en-US" altLang="zh-HK" sz="1800" dirty="0"/>
              <a:t>, </a:t>
            </a:r>
            <a:r>
              <a:rPr lang="en-US" altLang="zh-HK" sz="1800" i="1" dirty="0"/>
              <a:t>where</a:t>
            </a:r>
            <a:r>
              <a:rPr lang="en-US" altLang="zh-HK" sz="1800" dirty="0"/>
              <a:t>, </a:t>
            </a:r>
            <a:r>
              <a:rPr lang="en-US" altLang="zh-HK" sz="1800" i="1" dirty="0"/>
              <a:t>why</a:t>
            </a:r>
            <a:r>
              <a:rPr lang="en-US" altLang="zh-HK" sz="1800" dirty="0"/>
              <a:t> …)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HK" dirty="0"/>
              <a:t>Inversion (</a:t>
            </a:r>
            <a:r>
              <a:rPr lang="en-US" altLang="zh-HK" i="1" dirty="0"/>
              <a:t>will you </a:t>
            </a:r>
            <a:r>
              <a:rPr lang="en-US" altLang="zh-HK" dirty="0"/>
              <a:t>instead of </a:t>
            </a:r>
            <a:r>
              <a:rPr lang="en-US" altLang="zh-HK" i="1" dirty="0"/>
              <a:t>you will</a:t>
            </a:r>
            <a:r>
              <a:rPr lang="en-US" altLang="zh-HK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/>
              <a:t>Question tags (</a:t>
            </a:r>
            <a:r>
              <a:rPr lang="en-US" altLang="zh-TW" i="1" dirty="0"/>
              <a:t>isn’t it</a:t>
            </a:r>
            <a:r>
              <a:rPr lang="en-US" altLang="zh-TW" dirty="0"/>
              <a:t>?)</a:t>
            </a:r>
            <a:endParaRPr lang="en-US" altLang="zh-HK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HK" i="1" dirty="0"/>
              <a:t>I am wondering ….</a:t>
            </a:r>
            <a:endParaRPr lang="zh-HK" altLang="en-US" i="1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5068B43A-331C-D770-8CA6-04E917068A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0349" y="1820824"/>
            <a:ext cx="4238625" cy="1171575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00F4551D-648A-BBBA-655F-4427FDC9AC3C}"/>
              </a:ext>
            </a:extLst>
          </p:cNvPr>
          <p:cNvSpPr txBox="1"/>
          <p:nvPr/>
        </p:nvSpPr>
        <p:spPr>
          <a:xfrm>
            <a:off x="9801318" y="1724800"/>
            <a:ext cx="1619155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HK" dirty="0"/>
              <a:t>Word search</a:t>
            </a:r>
            <a:endParaRPr lang="zh-HK" altLang="en-US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E5318052-F260-9C8F-6D29-B374075F517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62"/>
          <a:stretch/>
        </p:blipFill>
        <p:spPr>
          <a:xfrm>
            <a:off x="6388040" y="3262611"/>
            <a:ext cx="5324473" cy="3457575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520E5D6D-0041-CBA0-766F-E4CB2A1EDFD2}"/>
              </a:ext>
            </a:extLst>
          </p:cNvPr>
          <p:cNvSpPr txBox="1"/>
          <p:nvPr/>
        </p:nvSpPr>
        <p:spPr>
          <a:xfrm>
            <a:off x="10658287" y="3692010"/>
            <a:ext cx="1314449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HK" dirty="0"/>
              <a:t>Pre-telling</a:t>
            </a:r>
            <a:endParaRPr lang="zh-HK" altLang="en-US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F192AF16-FD5B-4EA4-5C4A-47A93B842B4F}"/>
              </a:ext>
            </a:extLst>
          </p:cNvPr>
          <p:cNvSpPr txBox="1"/>
          <p:nvPr/>
        </p:nvSpPr>
        <p:spPr>
          <a:xfrm>
            <a:off x="10658287" y="5225535"/>
            <a:ext cx="1314449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TW" dirty="0"/>
              <a:t>Telling</a:t>
            </a:r>
            <a:endParaRPr lang="zh-HK" altLang="en-US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8C5CE9D4-4594-92BB-509D-DE2527FC4587}"/>
              </a:ext>
            </a:extLst>
          </p:cNvPr>
          <p:cNvSpPr txBox="1"/>
          <p:nvPr/>
        </p:nvSpPr>
        <p:spPr>
          <a:xfrm>
            <a:off x="844886" y="5662432"/>
            <a:ext cx="4412914" cy="6463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HK" dirty="0"/>
              <a:t>The left extract contains questions, but they have no question grammar.</a:t>
            </a:r>
            <a:endParaRPr lang="zh-HK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F2420B85-AE49-AB23-0CA3-CF1CB9489B2F}"/>
              </a:ext>
            </a:extLst>
          </p:cNvPr>
          <p:cNvSpPr txBox="1"/>
          <p:nvPr/>
        </p:nvSpPr>
        <p:spPr>
          <a:xfrm>
            <a:off x="7007559" y="171064"/>
            <a:ext cx="4704954" cy="6463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TW" dirty="0"/>
              <a:t>The right extracts contain question words, but they are not exactly questions.</a:t>
            </a:r>
            <a:endParaRPr lang="zh-HK" altLang="en-US" dirty="0"/>
          </a:p>
        </p:txBody>
      </p:sp>
    </p:spTree>
    <p:extLst>
      <p:ext uri="{BB962C8B-B14F-4D97-AF65-F5344CB8AC3E}">
        <p14:creationId xmlns:p14="http://schemas.microsoft.com/office/powerpoint/2010/main" val="1879838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46DBC0E-09E9-D393-BF42-86A2223C66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758952"/>
            <a:ext cx="10671048" cy="1304925"/>
          </a:xfrm>
        </p:spPr>
        <p:txBody>
          <a:bodyPr/>
          <a:lstStyle/>
          <a:p>
            <a:r>
              <a:rPr lang="en-US" altLang="zh-HK" dirty="0"/>
              <a:t>How solid is inversion?</a:t>
            </a:r>
            <a:endParaRPr lang="zh-HK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950A268-50DD-893A-C14B-12318E1B5A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4895" y="1867344"/>
            <a:ext cx="6515100" cy="1304925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C34514F6-3A9D-41E5-9B94-A0E120CEF934}"/>
              </a:ext>
            </a:extLst>
          </p:cNvPr>
          <p:cNvSpPr txBox="1"/>
          <p:nvPr/>
        </p:nvSpPr>
        <p:spPr>
          <a:xfrm>
            <a:off x="2344863" y="2378680"/>
            <a:ext cx="3217738" cy="4001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HK" sz="2000" dirty="0"/>
              <a:t>No but </a:t>
            </a:r>
            <a:r>
              <a:rPr lang="en-US" altLang="zh-HK" sz="2000" i="1" dirty="0"/>
              <a:t>where worked you</a:t>
            </a:r>
            <a:r>
              <a:rPr lang="en-US" altLang="zh-HK" sz="2000" dirty="0"/>
              <a:t>,</a:t>
            </a:r>
            <a:endParaRPr lang="zh-HK" altLang="en-US" sz="2000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C54464AA-73D8-F4D4-5982-55C1E1C518E5}"/>
              </a:ext>
            </a:extLst>
          </p:cNvPr>
          <p:cNvSpPr txBox="1"/>
          <p:nvPr/>
        </p:nvSpPr>
        <p:spPr>
          <a:xfrm>
            <a:off x="2344863" y="3069561"/>
            <a:ext cx="3217738" cy="4001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HK" sz="2000" dirty="0"/>
              <a:t>You remember?</a:t>
            </a:r>
            <a:endParaRPr lang="zh-HK" altLang="en-US" sz="2000" dirty="0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61C94665-1F4A-7E99-EB0A-C369AB206E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450" y="3753488"/>
            <a:ext cx="12192000" cy="2483224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F032526F-1F3B-6CED-ADD7-A3CECDEA10B7}"/>
              </a:ext>
            </a:extLst>
          </p:cNvPr>
          <p:cNvSpPr txBox="1"/>
          <p:nvPr/>
        </p:nvSpPr>
        <p:spPr>
          <a:xfrm>
            <a:off x="1497138" y="4264630"/>
            <a:ext cx="3217738" cy="4001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HK" sz="2000" i="1" dirty="0"/>
              <a:t>don’t tell you they</a:t>
            </a:r>
            <a:r>
              <a:rPr lang="en-US" altLang="zh-HK" sz="2000" dirty="0"/>
              <a:t> that,</a:t>
            </a:r>
            <a:endParaRPr lang="zh-HK" altLang="en-US" sz="2000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FBC75AB4-3E80-A7C3-D865-7279C9505D8E}"/>
              </a:ext>
            </a:extLst>
          </p:cNvPr>
          <p:cNvSpPr txBox="1"/>
          <p:nvPr/>
        </p:nvSpPr>
        <p:spPr>
          <a:xfrm>
            <a:off x="1497138" y="4881409"/>
            <a:ext cx="3217738" cy="4001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HK" sz="2000" dirty="0"/>
              <a:t>that it’s because,</a:t>
            </a:r>
            <a:endParaRPr lang="zh-HK" altLang="en-US" sz="2000" dirty="0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67423457-4F40-EA53-7A6D-ADCCCC8DA21D}"/>
              </a:ext>
            </a:extLst>
          </p:cNvPr>
          <p:cNvSpPr txBox="1"/>
          <p:nvPr/>
        </p:nvSpPr>
        <p:spPr>
          <a:xfrm>
            <a:off x="1516188" y="5498188"/>
            <a:ext cx="4122611" cy="4001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HK" sz="2000" dirty="0"/>
              <a:t>you’re not young any more</a:t>
            </a:r>
            <a:endParaRPr lang="zh-HK" altLang="en-US" sz="2000" dirty="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37222859-2BB4-8461-CF6C-872D6C41EAED}"/>
              </a:ext>
            </a:extLst>
          </p:cNvPr>
          <p:cNvSpPr txBox="1"/>
          <p:nvPr/>
        </p:nvSpPr>
        <p:spPr>
          <a:xfrm>
            <a:off x="1516188" y="6144992"/>
            <a:ext cx="10675812" cy="4001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HK" sz="2000" dirty="0"/>
              <a:t>but simply because they hired someone else and that’s it.</a:t>
            </a:r>
            <a:endParaRPr lang="zh-HK" altLang="en-US" sz="2000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42A0482B-D86A-5880-761D-71D5F3B523DF}"/>
              </a:ext>
            </a:extLst>
          </p:cNvPr>
          <p:cNvSpPr txBox="1"/>
          <p:nvPr/>
        </p:nvSpPr>
        <p:spPr>
          <a:xfrm>
            <a:off x="8474410" y="2105054"/>
            <a:ext cx="3098466" cy="92333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TW" dirty="0"/>
              <a:t>The second extract contains inversion, but it is not question inversion.</a:t>
            </a:r>
            <a:endParaRPr lang="zh-HK" altLang="en-US" dirty="0"/>
          </a:p>
        </p:txBody>
      </p:sp>
    </p:spTree>
    <p:extLst>
      <p:ext uri="{BB962C8B-B14F-4D97-AF65-F5344CB8AC3E}">
        <p14:creationId xmlns:p14="http://schemas.microsoft.com/office/powerpoint/2010/main" val="3406572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B513829-BD9B-0D8F-8DE1-6AB68EE8E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1" y="758952"/>
            <a:ext cx="9632823" cy="1003173"/>
          </a:xfrm>
        </p:spPr>
        <p:txBody>
          <a:bodyPr>
            <a:normAutofit fontScale="90000"/>
          </a:bodyPr>
          <a:lstStyle/>
          <a:p>
            <a:r>
              <a:rPr lang="en-US" altLang="zh-HK" dirty="0"/>
              <a:t>Final particle in Chinese: </a:t>
            </a:r>
            <a:r>
              <a:rPr lang="zh-TW" altLang="en-US" i="0" dirty="0"/>
              <a:t>嗎 </a:t>
            </a:r>
            <a:r>
              <a:rPr lang="en-US" altLang="zh-TW" dirty="0"/>
              <a:t>ma</a:t>
            </a:r>
            <a:endParaRPr lang="zh-HK" altLang="en-US" i="0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F3367C0-75EC-7DD3-0FFD-7CCC49B6AA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501" y="2133600"/>
            <a:ext cx="9553575" cy="1295400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2FA5008D-2E03-379C-831D-D59FD1515ABC}"/>
              </a:ext>
            </a:extLst>
          </p:cNvPr>
          <p:cNvSpPr txBox="1"/>
          <p:nvPr/>
        </p:nvSpPr>
        <p:spPr>
          <a:xfrm>
            <a:off x="2135312" y="2581245"/>
            <a:ext cx="8075487" cy="4001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HK" sz="2000" dirty="0"/>
              <a:t>Have you always wanted to take the exam for Chung Cheng </a:t>
            </a:r>
            <a:r>
              <a:rPr lang="en-US" altLang="zh-HK" sz="2000" i="1" dirty="0"/>
              <a:t>ma</a:t>
            </a:r>
            <a:r>
              <a:rPr lang="en-US" altLang="zh-HK" sz="2000" dirty="0"/>
              <a:t>?</a:t>
            </a:r>
            <a:endParaRPr lang="zh-HK" altLang="en-US" sz="2000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AE952C75-BD90-BDC9-3FB7-EF1DCABEE33A}"/>
              </a:ext>
            </a:extLst>
          </p:cNvPr>
          <p:cNvSpPr txBox="1"/>
          <p:nvPr/>
        </p:nvSpPr>
        <p:spPr>
          <a:xfrm>
            <a:off x="2065589" y="3252712"/>
            <a:ext cx="8075487" cy="70788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altLang="zh-HK" sz="2000" dirty="0"/>
              <a:t>The idea of </a:t>
            </a:r>
            <a:r>
              <a:rPr lang="en-US" altLang="ja-JP" sz="2000" i="1" dirty="0" err="1"/>
              <a:t>chādà</a:t>
            </a:r>
            <a:r>
              <a:rPr lang="en-US" altLang="ja-JP" sz="2000" i="1" dirty="0"/>
              <a:t>*</a:t>
            </a:r>
            <a:r>
              <a:rPr lang="en-US" altLang="ja-JP" sz="2000" dirty="0"/>
              <a:t> is that you go take the exam whenever you can.</a:t>
            </a:r>
          </a:p>
          <a:p>
            <a:r>
              <a:rPr lang="en-US" altLang="zh-HK" sz="2000" dirty="0"/>
              <a:t>*</a:t>
            </a:r>
            <a:r>
              <a:rPr lang="en-US" altLang="zh-HK" sz="2000" i="1" dirty="0"/>
              <a:t>Exam for university transfers in Taiwan</a:t>
            </a:r>
            <a:endParaRPr lang="zh-HK" altLang="en-US" sz="2000" i="1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343738F7-2090-E2D0-A38D-26B55FB29C9E}"/>
              </a:ext>
            </a:extLst>
          </p:cNvPr>
          <p:cNvSpPr/>
          <p:nvPr/>
        </p:nvSpPr>
        <p:spPr>
          <a:xfrm>
            <a:off x="6810375" y="2181195"/>
            <a:ext cx="514350" cy="523875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C1DD1659-424F-8549-46A4-A3BFCA02E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501" y="4348087"/>
            <a:ext cx="9991725" cy="1971675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577F7EB7-D1F6-CA96-C45F-148C75175FA8}"/>
              </a:ext>
            </a:extLst>
          </p:cNvPr>
          <p:cNvSpPr txBox="1"/>
          <p:nvPr/>
        </p:nvSpPr>
        <p:spPr>
          <a:xfrm>
            <a:off x="2325812" y="4794771"/>
            <a:ext cx="8075487" cy="4001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HK" sz="2000" dirty="0"/>
              <a:t>Those are all </a:t>
            </a:r>
            <a:r>
              <a:rPr lang="en-US" altLang="zh-HK" sz="2000" i="1" dirty="0"/>
              <a:t>do re mi fa so la </a:t>
            </a:r>
            <a:r>
              <a:rPr lang="en-US" altLang="zh-HK" sz="2000" i="1" dirty="0" err="1"/>
              <a:t>si</a:t>
            </a:r>
            <a:r>
              <a:rPr lang="en-US" altLang="zh-HK" sz="2000" i="1" dirty="0"/>
              <a:t> do</a:t>
            </a:r>
            <a:r>
              <a:rPr lang="en-US" altLang="zh-HK" sz="2000" dirty="0"/>
              <a:t>.</a:t>
            </a:r>
            <a:endParaRPr lang="zh-HK" altLang="en-US" sz="2000" dirty="0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7915B334-4D64-5290-FC73-D1B765D1BE20}"/>
              </a:ext>
            </a:extLst>
          </p:cNvPr>
          <p:cNvSpPr txBox="1"/>
          <p:nvPr/>
        </p:nvSpPr>
        <p:spPr>
          <a:xfrm>
            <a:off x="2316287" y="5498913"/>
            <a:ext cx="8075487" cy="4001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HK" sz="2000" dirty="0"/>
              <a:t>Really </a:t>
            </a:r>
            <a:r>
              <a:rPr lang="en-US" altLang="zh-HK" sz="2000" i="1" dirty="0"/>
              <a:t>ma</a:t>
            </a:r>
            <a:r>
              <a:rPr lang="en-US" altLang="zh-HK" sz="2000" dirty="0"/>
              <a:t>, I’ve never seen that.</a:t>
            </a:r>
            <a:endParaRPr lang="zh-HK" altLang="en-US" sz="2000" dirty="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0F494974-1D6C-8E58-F1AF-7C01C0D39B85}"/>
              </a:ext>
            </a:extLst>
          </p:cNvPr>
          <p:cNvSpPr txBox="1"/>
          <p:nvPr/>
        </p:nvSpPr>
        <p:spPr>
          <a:xfrm>
            <a:off x="2316286" y="6223684"/>
            <a:ext cx="8075487" cy="4001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HK" sz="2000" dirty="0"/>
              <a:t>Yeah.</a:t>
            </a:r>
            <a:endParaRPr lang="zh-HK" altLang="en-US" sz="2000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D4564682-0ECB-77BA-642A-015BAEFB11BB}"/>
              </a:ext>
            </a:extLst>
          </p:cNvPr>
          <p:cNvSpPr/>
          <p:nvPr/>
        </p:nvSpPr>
        <p:spPr>
          <a:xfrm>
            <a:off x="3524250" y="5117660"/>
            <a:ext cx="514350" cy="523875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F473E51C-BCAF-92C6-F8DC-02CE87051ACF}"/>
              </a:ext>
            </a:extLst>
          </p:cNvPr>
          <p:cNvSpPr txBox="1"/>
          <p:nvPr/>
        </p:nvSpPr>
        <p:spPr>
          <a:xfrm>
            <a:off x="7664785" y="5423465"/>
            <a:ext cx="3806364" cy="12003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TW" dirty="0"/>
              <a:t>The second extract contains </a:t>
            </a:r>
            <a:r>
              <a:rPr lang="en-US" altLang="zh-TW" i="1" dirty="0"/>
              <a:t>ma</a:t>
            </a:r>
            <a:r>
              <a:rPr lang="en-US" altLang="zh-TW" dirty="0"/>
              <a:t>, but it is not a real question, just commenting on how unbelievable something is.</a:t>
            </a:r>
            <a:endParaRPr lang="zh-HK" altLang="en-US" dirty="0"/>
          </a:p>
        </p:txBody>
      </p:sp>
    </p:spTree>
    <p:extLst>
      <p:ext uri="{BB962C8B-B14F-4D97-AF65-F5344CB8AC3E}">
        <p14:creationId xmlns:p14="http://schemas.microsoft.com/office/powerpoint/2010/main" val="1151557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2E00DB7-BB66-91C8-3BDE-C3F04BF4A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dirty="0"/>
              <a:t>While we’re waiting …</a:t>
            </a:r>
            <a:endParaRPr lang="zh-HK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74C702B-60F1-1466-7889-BEF1285ECD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799" y="2750126"/>
            <a:ext cx="10381205" cy="3860224"/>
          </a:xfrm>
        </p:spPr>
        <p:txBody>
          <a:bodyPr>
            <a:normAutofit fontScale="775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HK" sz="3200" dirty="0"/>
              <a:t>Open SBC007 on </a:t>
            </a:r>
            <a:r>
              <a:rPr lang="en-US" altLang="zh-HK" sz="3200" dirty="0" err="1"/>
              <a:t>Rezonator</a:t>
            </a:r>
            <a:endParaRPr lang="en-US" altLang="zh-HK" sz="3200" dirty="0"/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en-US" altLang="zh-HK" sz="3000" dirty="0"/>
              <a:t>Preferably a previously saved version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en-US" altLang="zh-HK" sz="3000" dirty="0"/>
              <a:t>Open the audio file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en-US" altLang="zh-HK" sz="3000" dirty="0"/>
              <a:t>Change active display to the </a:t>
            </a:r>
            <a:r>
              <a:rPr lang="en-US" altLang="zh-HK" sz="3000" b="1" dirty="0"/>
              <a:t>transcript</a:t>
            </a:r>
            <a:r>
              <a:rPr lang="en-US" altLang="zh-HK" sz="3000" dirty="0"/>
              <a:t> field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HK" sz="3200" dirty="0"/>
              <a:t>Note today’s codeword and question on the board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HK" sz="3200" dirty="0"/>
              <a:t>Sit with your group members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HK" sz="3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3200" b="1" dirty="0"/>
              <a:t>Shameless plug</a:t>
            </a:r>
            <a:r>
              <a:rPr lang="en-US" altLang="zh-TW" sz="3200" dirty="0"/>
              <a:t>: You can still enroll in LING 194 </a:t>
            </a:r>
            <a:r>
              <a:rPr lang="en-US" altLang="zh-TW" sz="3200" dirty="0" err="1"/>
              <a:t>Visualising</a:t>
            </a:r>
            <a:r>
              <a:rPr lang="en-US" altLang="zh-TW" sz="3200" dirty="0"/>
              <a:t> language in conversational interactions, which I teach in summer!</a:t>
            </a:r>
            <a:endParaRPr lang="en-US" altLang="zh-HK" sz="3200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FBA4A85-3761-5744-19A5-FA3A7919F8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901" t="16845" r="23433" b="-8781"/>
          <a:stretch/>
        </p:blipFill>
        <p:spPr>
          <a:xfrm>
            <a:off x="8415218" y="2021204"/>
            <a:ext cx="3129281" cy="1899921"/>
          </a:xfrm>
          <a:prstGeom prst="rect">
            <a:avLst/>
          </a:prstGeom>
        </p:spPr>
      </p:pic>
      <p:sp>
        <p:nvSpPr>
          <p:cNvPr id="7" name="箭號: 彎曲 6">
            <a:extLst>
              <a:ext uri="{FF2B5EF4-FFF2-40B4-BE49-F238E27FC236}">
                <a16:creationId xmlns:a16="http://schemas.microsoft.com/office/drawing/2014/main" id="{DD13B90B-6F14-34BB-C3C6-E22A0A1E05BE}"/>
              </a:ext>
            </a:extLst>
          </p:cNvPr>
          <p:cNvSpPr/>
          <p:nvPr/>
        </p:nvSpPr>
        <p:spPr>
          <a:xfrm>
            <a:off x="6838950" y="2488853"/>
            <a:ext cx="1362075" cy="1432272"/>
          </a:xfrm>
          <a:prstGeom prst="bentArrow">
            <a:avLst>
              <a:gd name="adj1" fmla="val 25000"/>
              <a:gd name="adj2" fmla="val 28839"/>
              <a:gd name="adj3" fmla="val 25000"/>
              <a:gd name="adj4" fmla="val 2001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59284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B513829-BD9B-0D8F-8DE1-6AB68EE8E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1" y="758952"/>
            <a:ext cx="9632823" cy="1003173"/>
          </a:xfrm>
        </p:spPr>
        <p:txBody>
          <a:bodyPr>
            <a:normAutofit/>
          </a:bodyPr>
          <a:lstStyle/>
          <a:p>
            <a:r>
              <a:rPr lang="en-US" altLang="zh-HK" dirty="0"/>
              <a:t>A-not-A (e.g. </a:t>
            </a:r>
            <a:r>
              <a:rPr lang="en-US" altLang="zh-HK" i="0" dirty="0"/>
              <a:t>is-isn’t</a:t>
            </a:r>
            <a:r>
              <a:rPr lang="en-US" altLang="zh-HK" dirty="0"/>
              <a:t>)</a:t>
            </a:r>
            <a:endParaRPr lang="zh-HK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6EB619C-50A2-F30F-AAEF-B13C65D8B4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2550" y="2209800"/>
            <a:ext cx="5048250" cy="1371600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54E76BF9-A957-85D0-D941-CA26729642B3}"/>
              </a:ext>
            </a:extLst>
          </p:cNvPr>
          <p:cNvSpPr txBox="1"/>
          <p:nvPr/>
        </p:nvSpPr>
        <p:spPr>
          <a:xfrm>
            <a:off x="2649663" y="2695545"/>
            <a:ext cx="4236913" cy="4001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HK" sz="2000" dirty="0"/>
              <a:t>Very sore, </a:t>
            </a:r>
            <a:r>
              <a:rPr lang="en-US" altLang="zh-HK" sz="2000" i="1" dirty="0"/>
              <a:t>is isn’t</a:t>
            </a:r>
            <a:r>
              <a:rPr lang="en-US" altLang="zh-HK" sz="2000" dirty="0"/>
              <a:t>?</a:t>
            </a:r>
            <a:endParaRPr lang="zh-HK" altLang="en-US" sz="2000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E4C7BC02-3801-B65D-C30C-DB7DE2340747}"/>
              </a:ext>
            </a:extLst>
          </p:cNvPr>
          <p:cNvSpPr txBox="1"/>
          <p:nvPr/>
        </p:nvSpPr>
        <p:spPr>
          <a:xfrm>
            <a:off x="2649663" y="3451038"/>
            <a:ext cx="3751138" cy="4001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HK" sz="2000" i="1" dirty="0"/>
              <a:t>Isn’t</a:t>
            </a:r>
            <a:r>
              <a:rPr lang="en-US" altLang="zh-HK" sz="2000" dirty="0"/>
              <a:t>. </a:t>
            </a:r>
            <a:endParaRPr lang="zh-HK" altLang="en-US" sz="2000" dirty="0"/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9ACA3B0D-414E-BA7A-6C15-E94CCE6C85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4206531"/>
            <a:ext cx="7315200" cy="1990725"/>
          </a:xfrm>
          <a:prstGeom prst="rect">
            <a:avLst/>
          </a:prstGeom>
        </p:spPr>
      </p:pic>
      <p:sp>
        <p:nvSpPr>
          <p:cNvPr id="18" name="文字方塊 17">
            <a:extLst>
              <a:ext uri="{FF2B5EF4-FFF2-40B4-BE49-F238E27FC236}">
                <a16:creationId xmlns:a16="http://schemas.microsoft.com/office/drawing/2014/main" id="{AFA218AF-01D0-50B1-6919-4219576A4B9F}"/>
              </a:ext>
            </a:extLst>
          </p:cNvPr>
          <p:cNvSpPr txBox="1"/>
          <p:nvPr/>
        </p:nvSpPr>
        <p:spPr>
          <a:xfrm>
            <a:off x="2986943" y="4706548"/>
            <a:ext cx="6090382" cy="4001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HK" sz="2000" dirty="0"/>
              <a:t>I said please hurry up and go </a:t>
            </a:r>
            <a:r>
              <a:rPr lang="en-US" altLang="zh-HK" sz="2000" i="1" dirty="0"/>
              <a:t>good-not-good</a:t>
            </a:r>
            <a:endParaRPr lang="zh-HK" altLang="en-US" sz="2000" i="1" dirty="0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EA1F3F6B-A1EE-83FC-926E-44C896FCA28E}"/>
              </a:ext>
            </a:extLst>
          </p:cNvPr>
          <p:cNvSpPr txBox="1"/>
          <p:nvPr/>
        </p:nvSpPr>
        <p:spPr>
          <a:xfrm>
            <a:off x="2986943" y="5340006"/>
            <a:ext cx="6090382" cy="4001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HK" sz="2000" dirty="0"/>
              <a:t>Don’t try it on, don’t try it on</a:t>
            </a:r>
            <a:endParaRPr lang="zh-HK" altLang="en-US" sz="2000" i="1" dirty="0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D48BDB4B-D296-62FA-6AB6-29424F44F57A}"/>
              </a:ext>
            </a:extLst>
          </p:cNvPr>
          <p:cNvSpPr txBox="1"/>
          <p:nvPr/>
        </p:nvSpPr>
        <p:spPr>
          <a:xfrm>
            <a:off x="2986943" y="6131824"/>
            <a:ext cx="6090382" cy="4001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HK" sz="2000" dirty="0"/>
              <a:t>Hurry up and go </a:t>
            </a:r>
            <a:r>
              <a:rPr lang="en-US" altLang="zh-HK" sz="2000" i="1" dirty="0"/>
              <a:t>good-not-good</a:t>
            </a:r>
            <a:endParaRPr lang="zh-HK" altLang="en-US" sz="2000" i="1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81386956-A916-B790-C980-B8B0248C86B8}"/>
              </a:ext>
            </a:extLst>
          </p:cNvPr>
          <p:cNvSpPr txBox="1"/>
          <p:nvPr/>
        </p:nvSpPr>
        <p:spPr>
          <a:xfrm>
            <a:off x="7740985" y="5373299"/>
            <a:ext cx="3806364" cy="12003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TW" dirty="0"/>
              <a:t>The ‘good-not-good’ in the second extract is used to intensify the request, rather than ask a question.</a:t>
            </a:r>
            <a:endParaRPr lang="zh-HK" altLang="en-US" dirty="0"/>
          </a:p>
        </p:txBody>
      </p:sp>
    </p:spTree>
    <p:extLst>
      <p:ext uri="{BB962C8B-B14F-4D97-AF65-F5344CB8AC3E}">
        <p14:creationId xmlns:p14="http://schemas.microsoft.com/office/powerpoint/2010/main" val="2153018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26D7AC7-24EA-F5C1-5D62-C2BFB7B26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dirty="0"/>
              <a:t>Ultimately …</a:t>
            </a:r>
            <a:endParaRPr lang="zh-HK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D96BFD1-9295-56F4-8376-BD3DD18889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HK" sz="2800" dirty="0"/>
              <a:t>Pragmatics/meaning is the ultimate judge</a:t>
            </a:r>
          </a:p>
          <a:p>
            <a:r>
              <a:rPr lang="en-US" altLang="zh-HK" sz="2800" dirty="0"/>
              <a:t>Is the speaker trying to get at some response from the listener?</a:t>
            </a:r>
          </a:p>
          <a:p>
            <a:r>
              <a:rPr lang="en-US" altLang="zh-HK" sz="2800" dirty="0"/>
              <a:t>Is the listener orienting to the TCU and providing a response?</a:t>
            </a:r>
          </a:p>
          <a:p>
            <a:r>
              <a:rPr lang="en-US" altLang="zh-HK" sz="2800" dirty="0"/>
              <a:t>Of course, syntax/prosody are always good as a first pass!</a:t>
            </a:r>
          </a:p>
        </p:txBody>
      </p:sp>
    </p:spTree>
    <p:extLst>
      <p:ext uri="{BB962C8B-B14F-4D97-AF65-F5344CB8AC3E}">
        <p14:creationId xmlns:p14="http://schemas.microsoft.com/office/powerpoint/2010/main" val="36500889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7B2E4FD-041E-00A7-E8AA-FBE793A95E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3" y="230632"/>
            <a:ext cx="10842498" cy="1307973"/>
          </a:xfrm>
        </p:spPr>
        <p:txBody>
          <a:bodyPr>
            <a:normAutofit/>
          </a:bodyPr>
          <a:lstStyle/>
          <a:p>
            <a:r>
              <a:rPr lang="en-US" altLang="zh-HK" dirty="0"/>
              <a:t>Response formats</a:t>
            </a:r>
            <a:endParaRPr lang="zh-HK" alt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2DCE894E-E33A-61BF-4AE9-A3983D88DA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589" y="1991679"/>
            <a:ext cx="5355415" cy="2427922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5F842AF5-733E-0E80-220E-FC2D7CC8D4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0478" y="4710116"/>
            <a:ext cx="4680064" cy="1919760"/>
          </a:xfrm>
          <a:prstGeom prst="rect">
            <a:avLst/>
          </a:prstGeom>
        </p:spPr>
      </p:pic>
      <p:pic>
        <p:nvPicPr>
          <p:cNvPr id="8" name="圖形 7" descr="箭號: 直線 以實心填滿">
            <a:extLst>
              <a:ext uri="{FF2B5EF4-FFF2-40B4-BE49-F238E27FC236}">
                <a16:creationId xmlns:a16="http://schemas.microsoft.com/office/drawing/2014/main" id="{BD1DCDA8-40E9-91B9-1680-3AD533B6FE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95506" y="3642360"/>
            <a:ext cx="914400" cy="914400"/>
          </a:xfrm>
          <a:prstGeom prst="rect">
            <a:avLst/>
          </a:prstGeom>
        </p:spPr>
      </p:pic>
      <p:pic>
        <p:nvPicPr>
          <p:cNvPr id="9" name="圖形 8" descr="箭號: 直線 以實心填滿">
            <a:extLst>
              <a:ext uri="{FF2B5EF4-FFF2-40B4-BE49-F238E27FC236}">
                <a16:creationId xmlns:a16="http://schemas.microsoft.com/office/drawing/2014/main" id="{74F351FC-D6C4-2B5F-89BF-48050958AD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287198" y="5796756"/>
            <a:ext cx="914400" cy="914400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AE69C7C8-38E7-2964-11D3-1E3A4D8412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48526" y="2468879"/>
            <a:ext cx="4352925" cy="2857500"/>
          </a:xfrm>
          <a:prstGeom prst="rect">
            <a:avLst/>
          </a:prstGeom>
        </p:spPr>
      </p:pic>
      <p:pic>
        <p:nvPicPr>
          <p:cNvPr id="14" name="圖形 13" descr="箭號: 直線 以實心填滿">
            <a:extLst>
              <a:ext uri="{FF2B5EF4-FFF2-40B4-BE49-F238E27FC236}">
                <a16:creationId xmlns:a16="http://schemas.microsoft.com/office/drawing/2014/main" id="{0F4DBD06-A176-36A1-27F6-BA9D41E2DE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6411595" y="3440429"/>
            <a:ext cx="914400" cy="914400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CA0F42E1-717F-8CBC-F4ED-C5F273B43C99}"/>
              </a:ext>
            </a:extLst>
          </p:cNvPr>
          <p:cNvSpPr txBox="1"/>
          <p:nvPr/>
        </p:nvSpPr>
        <p:spPr>
          <a:xfrm>
            <a:off x="3898869" y="4123690"/>
            <a:ext cx="2089211" cy="6463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HK" dirty="0"/>
              <a:t>Response token (yes/no etc.)</a:t>
            </a:r>
            <a:endParaRPr lang="zh-HK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2881771F-B3AB-5AA3-AB9C-6C6391AB5E62}"/>
              </a:ext>
            </a:extLst>
          </p:cNvPr>
          <p:cNvSpPr txBox="1"/>
          <p:nvPr/>
        </p:nvSpPr>
        <p:spPr>
          <a:xfrm>
            <a:off x="3952911" y="6349564"/>
            <a:ext cx="2089211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HK" dirty="0"/>
              <a:t>Degree adverbial</a:t>
            </a:r>
            <a:endParaRPr lang="zh-HK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EC994839-972C-5945-33DF-9D0C07418AEB}"/>
              </a:ext>
            </a:extLst>
          </p:cNvPr>
          <p:cNvSpPr txBox="1"/>
          <p:nvPr/>
        </p:nvSpPr>
        <p:spPr>
          <a:xfrm>
            <a:off x="10349171" y="3205640"/>
            <a:ext cx="1747323" cy="92333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HK" dirty="0"/>
              <a:t>Repetition of elements of the question</a:t>
            </a:r>
            <a:endParaRPr lang="zh-HK" altLang="en-US" dirty="0"/>
          </a:p>
        </p:txBody>
      </p:sp>
    </p:spTree>
    <p:extLst>
      <p:ext uri="{BB962C8B-B14F-4D97-AF65-F5344CB8AC3E}">
        <p14:creationId xmlns:p14="http://schemas.microsoft.com/office/powerpoint/2010/main" val="2903313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86E41043-D6A9-E724-9EE0-1F640F80D7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687" y="2295525"/>
            <a:ext cx="11398393" cy="2583498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F9DEFCDB-A6BF-4AAF-A9FC-6C566AE42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dirty="0"/>
              <a:t>Show/hide</a:t>
            </a:r>
            <a:endParaRPr lang="zh-HK" altLang="en-US" dirty="0"/>
          </a:p>
        </p:txBody>
      </p:sp>
      <p:sp>
        <p:nvSpPr>
          <p:cNvPr id="6" name="圖說文字: 折線 5">
            <a:extLst>
              <a:ext uri="{FF2B5EF4-FFF2-40B4-BE49-F238E27FC236}">
                <a16:creationId xmlns:a16="http://schemas.microsoft.com/office/drawing/2014/main" id="{586C43A1-6B37-4662-BA59-D9CEEEE69957}"/>
              </a:ext>
            </a:extLst>
          </p:cNvPr>
          <p:cNvSpPr/>
          <p:nvPr/>
        </p:nvSpPr>
        <p:spPr>
          <a:xfrm>
            <a:off x="4597718" y="1554798"/>
            <a:ext cx="4247832" cy="876300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17210"/>
              <a:gd name="adj6" fmla="val -6213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K" sz="2400" dirty="0"/>
              <a:t>Show/hide ALL stacks</a:t>
            </a:r>
          </a:p>
        </p:txBody>
      </p:sp>
      <p:sp>
        <p:nvSpPr>
          <p:cNvPr id="7" name="圖說文字: 折線 6">
            <a:extLst>
              <a:ext uri="{FF2B5EF4-FFF2-40B4-BE49-F238E27FC236}">
                <a16:creationId xmlns:a16="http://schemas.microsoft.com/office/drawing/2014/main" id="{06DC9748-2946-4261-990F-73704BE8E404}"/>
              </a:ext>
            </a:extLst>
          </p:cNvPr>
          <p:cNvSpPr/>
          <p:nvPr/>
        </p:nvSpPr>
        <p:spPr>
          <a:xfrm>
            <a:off x="4313238" y="5405438"/>
            <a:ext cx="4247832" cy="876300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52718"/>
              <a:gd name="adj6" fmla="val -5675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K" sz="2400" dirty="0"/>
              <a:t>Show/hide individual stacks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E88B244-01CB-44B6-98E1-9B0989823619}"/>
              </a:ext>
            </a:extLst>
          </p:cNvPr>
          <p:cNvSpPr/>
          <p:nvPr/>
        </p:nvSpPr>
        <p:spPr>
          <a:xfrm>
            <a:off x="1752600" y="3114675"/>
            <a:ext cx="342900" cy="1823085"/>
          </a:xfrm>
          <a:prstGeom prst="rect">
            <a:avLst/>
          </a:prstGeom>
          <a:noFill/>
          <a:ln w="76200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2269D9B-6D91-46BE-8091-9F590BF6F66F}"/>
              </a:ext>
            </a:extLst>
          </p:cNvPr>
          <p:cNvSpPr/>
          <p:nvPr/>
        </p:nvSpPr>
        <p:spPr>
          <a:xfrm>
            <a:off x="1752600" y="2576830"/>
            <a:ext cx="342900" cy="461645"/>
          </a:xfrm>
          <a:prstGeom prst="rect">
            <a:avLst/>
          </a:prstGeom>
          <a:noFill/>
          <a:ln w="762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10968217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BE914CF-979E-91B3-8ADD-A1FA4FA4EA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040" y="325120"/>
            <a:ext cx="3850640" cy="2682240"/>
          </a:xfrm>
        </p:spPr>
        <p:txBody>
          <a:bodyPr/>
          <a:lstStyle/>
          <a:p>
            <a:r>
              <a:rPr lang="en-US" altLang="zh-HK" dirty="0"/>
              <a:t>Hiding and showing stacks</a:t>
            </a:r>
            <a:endParaRPr lang="zh-HK" altLang="en-US" dirty="0"/>
          </a:p>
        </p:txBody>
      </p:sp>
      <p:pic>
        <p:nvPicPr>
          <p:cNvPr id="4" name="Rezonator 1.3.0 - sbc007.rez_ 2023-04-24 12-42-59">
            <a:hlinkClick r:id="" action="ppaction://media"/>
            <a:extLst>
              <a:ext uri="{FF2B5EF4-FFF2-40B4-BE49-F238E27FC236}">
                <a16:creationId xmlns:a16="http://schemas.microsoft.com/office/drawing/2014/main" id="{CBB07E4E-E4C9-DDCE-E15C-AE61E3C85B89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494819" y="406400"/>
            <a:ext cx="7351741" cy="4873752"/>
          </a:xfr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6CA471B1-1758-36BF-B87D-CE3994D43752}"/>
              </a:ext>
            </a:extLst>
          </p:cNvPr>
          <p:cNvSpPr txBox="1"/>
          <p:nvPr/>
        </p:nvSpPr>
        <p:spPr>
          <a:xfrm>
            <a:off x="454819" y="3124111"/>
            <a:ext cx="3588861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zh-HK" sz="2800" dirty="0"/>
              <a:t>Hide all stacks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HK" sz="2800" dirty="0"/>
              <a:t>Show the TCUs corresponding to a question and an answer</a:t>
            </a:r>
          </a:p>
          <a:p>
            <a:pPr marL="342900" indent="-342900">
              <a:buFont typeface="+mj-lt"/>
              <a:buAutoNum type="arabicPeriod"/>
            </a:pPr>
            <a:endParaRPr lang="zh-HK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1911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43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5176844-69C3-4F79-BE38-EA5BDDF4F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1113FF5-9B84-4A89-BF52-EA3C7E01AA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195596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4A290E1D-28D3-ACEF-EC76-2350674A1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420625"/>
            <a:ext cx="10667998" cy="1326814"/>
          </a:xfrm>
        </p:spPr>
        <p:txBody>
          <a:bodyPr anchor="ctr">
            <a:normAutofit/>
          </a:bodyPr>
          <a:lstStyle/>
          <a:p>
            <a:r>
              <a:rPr lang="en-US" altLang="zh-HK">
                <a:solidFill>
                  <a:schemeClr val="bg1"/>
                </a:solidFill>
              </a:rPr>
              <a:t>Your turn</a:t>
            </a:r>
            <a:r>
              <a:rPr lang="en-US" altLang="zh-TW">
                <a:solidFill>
                  <a:schemeClr val="bg1"/>
                </a:solidFill>
              </a:rPr>
              <a:t>!</a:t>
            </a:r>
            <a:endParaRPr lang="zh-HK" altLang="en-US">
              <a:solidFill>
                <a:schemeClr val="bg1"/>
              </a:solidFill>
            </a:endParaRPr>
          </a:p>
        </p:txBody>
      </p:sp>
      <p:sp>
        <p:nvSpPr>
          <p:cNvPr id="13" name="Freeform 6">
            <a:extLst>
              <a:ext uri="{FF2B5EF4-FFF2-40B4-BE49-F238E27FC236}">
                <a16:creationId xmlns:a16="http://schemas.microsoft.com/office/drawing/2014/main" id="{A101E513-AF74-4E9D-A31F-996642507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2" y="568410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graphicFrame>
        <p:nvGraphicFramePr>
          <p:cNvPr id="5" name="內容版面配置區 2">
            <a:extLst>
              <a:ext uri="{FF2B5EF4-FFF2-40B4-BE49-F238E27FC236}">
                <a16:creationId xmlns:a16="http://schemas.microsoft.com/office/drawing/2014/main" id="{C0504CBA-2D37-A1BC-7A7A-04D40C5A42F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63658766"/>
              </p:ext>
            </p:extLst>
          </p:nvPr>
        </p:nvGraphicFramePr>
        <p:xfrm>
          <a:off x="758953" y="2606722"/>
          <a:ext cx="10671048" cy="31768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93371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78C5BA3F-ACAD-9318-E69F-503C79F95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dirty="0"/>
              <a:t>Q: Did all of your questions appear to be eliciting information from the listener?</a:t>
            </a:r>
            <a:endParaRPr lang="zh-HK" altLang="en-US" dirty="0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0D0C19F0-E8EE-9D60-D3BF-3422421243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2796755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0379B20-68E3-AA56-32F3-99C347C997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1" y="758952"/>
            <a:ext cx="6661023" cy="4754880"/>
          </a:xfrm>
        </p:spPr>
        <p:txBody>
          <a:bodyPr/>
          <a:lstStyle/>
          <a:p>
            <a:r>
              <a:rPr lang="en-US" altLang="zh-TW" dirty="0"/>
              <a:t>Information-seeking</a:t>
            </a:r>
            <a:endParaRPr lang="zh-HK" altLang="en-US" dirty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450B26FF-D130-585B-117A-C2A1E7A14D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6653" y="2847975"/>
            <a:ext cx="6181631" cy="2802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7141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0379B20-68E3-AA56-32F3-99C347C99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dirty="0"/>
              <a:t>Pre-telling</a:t>
            </a:r>
            <a:endParaRPr lang="zh-HK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1BE1B49-7D94-3F7A-0CBA-7744C6ED78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HK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9294B78-6A4A-B333-7883-4D7DFBDF71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3759" y="2782696"/>
            <a:ext cx="6990898" cy="3428111"/>
          </a:xfrm>
          <a:prstGeom prst="rect">
            <a:avLst/>
          </a:prstGeom>
        </p:spPr>
      </p:pic>
      <p:pic>
        <p:nvPicPr>
          <p:cNvPr id="6" name="圖形 5" descr="箭號: 直線 以實心填滿">
            <a:extLst>
              <a:ext uri="{FF2B5EF4-FFF2-40B4-BE49-F238E27FC236}">
                <a16:creationId xmlns:a16="http://schemas.microsoft.com/office/drawing/2014/main" id="{8E1B5A58-A026-A2AD-4E51-CCD76152F9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2499359" y="2670937"/>
            <a:ext cx="914400" cy="914400"/>
          </a:xfrm>
          <a:prstGeom prst="rect">
            <a:avLst/>
          </a:prstGeom>
        </p:spPr>
      </p:pic>
      <p:pic>
        <p:nvPicPr>
          <p:cNvPr id="7" name="圖形 6" descr="箭號: 直線 以實心填滿">
            <a:extLst>
              <a:ext uri="{FF2B5EF4-FFF2-40B4-BE49-F238E27FC236}">
                <a16:creationId xmlns:a16="http://schemas.microsoft.com/office/drawing/2014/main" id="{8DBA5D84-43F6-97C9-C160-724318C4D6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2499359" y="312813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3466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8072BEC-05E9-96BE-FF7A-8468299AD0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dirty="0"/>
              <a:t>Pre-telling</a:t>
            </a:r>
            <a:endParaRPr lang="zh-HK" altLang="en-US" dirty="0"/>
          </a:p>
        </p:txBody>
      </p:sp>
      <p:pic>
        <p:nvPicPr>
          <p:cNvPr id="6" name="圖形 5" descr="箭號: 直線 以實心填滿">
            <a:extLst>
              <a:ext uri="{FF2B5EF4-FFF2-40B4-BE49-F238E27FC236}">
                <a16:creationId xmlns:a16="http://schemas.microsoft.com/office/drawing/2014/main" id="{462A8EBD-B41E-6233-788A-40C25766E2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15888" y="2122297"/>
            <a:ext cx="914400" cy="914400"/>
          </a:xfrm>
          <a:prstGeom prst="rect">
            <a:avLst/>
          </a:prstGeom>
        </p:spPr>
      </p:pic>
      <p:pic>
        <p:nvPicPr>
          <p:cNvPr id="7" name="圖形 6" descr="箭號: 直線 以實心填滿">
            <a:extLst>
              <a:ext uri="{FF2B5EF4-FFF2-40B4-BE49-F238E27FC236}">
                <a16:creationId xmlns:a16="http://schemas.microsoft.com/office/drawing/2014/main" id="{EE3F32B3-3542-11AA-5D93-978D87B7C6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15888" y="2579497"/>
            <a:ext cx="914400" cy="91440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05D25D98-4B00-E8C2-A2FD-A8F09630B6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0288" y="2319020"/>
            <a:ext cx="11261712" cy="3194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1816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5176844-69C3-4F79-BE38-EA5BDDF4F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1D717A8A-B8DB-25F9-A520-8447502971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063255"/>
            <a:ext cx="3575304" cy="4807541"/>
          </a:xfrm>
        </p:spPr>
        <p:txBody>
          <a:bodyPr>
            <a:normAutofit/>
          </a:bodyPr>
          <a:lstStyle/>
          <a:p>
            <a:r>
              <a:rPr lang="en-US" altLang="zh-HK" dirty="0"/>
              <a:t>In this section, we will …</a:t>
            </a:r>
            <a:endParaRPr lang="zh-HK" alt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23022EF-4E43-4298-8E3D-DA5EF06176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1280160"/>
            <a:ext cx="0" cy="557784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6">
            <a:extLst>
              <a:ext uri="{FF2B5EF4-FFF2-40B4-BE49-F238E27FC236}">
                <a16:creationId xmlns:a16="http://schemas.microsoft.com/office/drawing/2014/main" id="{A101E513-AF74-4E9D-A31F-996642507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graphicFrame>
        <p:nvGraphicFramePr>
          <p:cNvPr id="5" name="內容版面配置區 2">
            <a:extLst>
              <a:ext uri="{FF2B5EF4-FFF2-40B4-BE49-F238E27FC236}">
                <a16:creationId xmlns:a16="http://schemas.microsoft.com/office/drawing/2014/main" id="{ED8CC2E0-A3CE-B03C-8C53-D419FAEAE42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07581522"/>
              </p:ext>
            </p:extLst>
          </p:nvPr>
        </p:nvGraphicFramePr>
        <p:xfrm>
          <a:off x="5297763" y="972642"/>
          <a:ext cx="6132237" cy="50349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617814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E18F1CB-D84A-C509-2782-01BC519274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758952"/>
            <a:ext cx="3358388" cy="4754880"/>
          </a:xfrm>
        </p:spPr>
        <p:txBody>
          <a:bodyPr>
            <a:normAutofit/>
          </a:bodyPr>
          <a:lstStyle/>
          <a:p>
            <a:r>
              <a:rPr lang="en-US" altLang="zh-TW" dirty="0"/>
              <a:t>Request</a:t>
            </a:r>
            <a:endParaRPr lang="zh-HK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C6AFA26-F341-6B9B-EB22-24F5ACD6DE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1740" y="1367790"/>
            <a:ext cx="6486525" cy="4572000"/>
          </a:xfrm>
          <a:prstGeom prst="rect">
            <a:avLst/>
          </a:prstGeom>
        </p:spPr>
      </p:pic>
      <p:pic>
        <p:nvPicPr>
          <p:cNvPr id="6" name="圖形 5" descr="箭號: 直線 以實心填滿">
            <a:extLst>
              <a:ext uri="{FF2B5EF4-FFF2-40B4-BE49-F238E27FC236}">
                <a16:creationId xmlns:a16="http://schemas.microsoft.com/office/drawing/2014/main" id="{B7FE193C-D776-BFAC-F64F-DB6563D626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3964273" y="2069211"/>
            <a:ext cx="914400" cy="914400"/>
          </a:xfrm>
          <a:prstGeom prst="rect">
            <a:avLst/>
          </a:prstGeom>
        </p:spPr>
      </p:pic>
      <p:pic>
        <p:nvPicPr>
          <p:cNvPr id="7" name="圖形 6" descr="箭號: 直線 以實心填滿">
            <a:extLst>
              <a:ext uri="{FF2B5EF4-FFF2-40B4-BE49-F238E27FC236}">
                <a16:creationId xmlns:a16="http://schemas.microsoft.com/office/drawing/2014/main" id="{CB5ED135-C17F-0C39-CFE6-306F5E9CA1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4117340" y="518464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614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3C3B01-93B5-B667-30C2-370AC9D30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Invitation</a:t>
            </a:r>
            <a:endParaRPr lang="zh-HK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516D7C7-3C9B-023F-8257-E52CC5537B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1697" y="2323147"/>
            <a:ext cx="8864949" cy="2211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3365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E18F1CB-D84A-C509-2782-01BC519274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758952"/>
            <a:ext cx="3358388" cy="4754880"/>
          </a:xfrm>
        </p:spPr>
        <p:txBody>
          <a:bodyPr>
            <a:normAutofit/>
          </a:bodyPr>
          <a:lstStyle/>
          <a:p>
            <a:r>
              <a:rPr lang="en-US" altLang="zh-TW" dirty="0"/>
              <a:t>Insert sequences</a:t>
            </a:r>
            <a:endParaRPr lang="zh-HK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C6AFA26-F341-6B9B-EB22-24F5ACD6DE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1740" y="1367790"/>
            <a:ext cx="6486525" cy="4572000"/>
          </a:xfrm>
          <a:prstGeom prst="rect">
            <a:avLst/>
          </a:prstGeom>
        </p:spPr>
      </p:pic>
      <p:pic>
        <p:nvPicPr>
          <p:cNvPr id="6" name="圖形 5" descr="箭號: 直線 以實心填滿">
            <a:extLst>
              <a:ext uri="{FF2B5EF4-FFF2-40B4-BE49-F238E27FC236}">
                <a16:creationId xmlns:a16="http://schemas.microsoft.com/office/drawing/2014/main" id="{B7FE193C-D776-BFAC-F64F-DB6563D626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4117340" y="3716274"/>
            <a:ext cx="914400" cy="914400"/>
          </a:xfrm>
          <a:prstGeom prst="rect">
            <a:avLst/>
          </a:prstGeom>
        </p:spPr>
      </p:pic>
      <p:pic>
        <p:nvPicPr>
          <p:cNvPr id="7" name="圖形 6" descr="箭號: 直線 以實心填滿">
            <a:extLst>
              <a:ext uri="{FF2B5EF4-FFF2-40B4-BE49-F238E27FC236}">
                <a16:creationId xmlns:a16="http://schemas.microsoft.com/office/drawing/2014/main" id="{CB5ED135-C17F-0C39-CFE6-306F5E9CA1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4117340" y="4599432"/>
            <a:ext cx="914400" cy="914400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0F266303-2D8B-2357-36B5-727BDA4CC28D}"/>
              </a:ext>
            </a:extLst>
          </p:cNvPr>
          <p:cNvSpPr txBox="1"/>
          <p:nvPr/>
        </p:nvSpPr>
        <p:spPr>
          <a:xfrm>
            <a:off x="454819" y="3124111"/>
            <a:ext cx="3588861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HK" sz="2800" dirty="0"/>
              <a:t>What is Mary doing in 617-618?</a:t>
            </a:r>
          </a:p>
          <a:p>
            <a:pPr marL="342900" indent="-342900">
              <a:buFont typeface="+mj-lt"/>
              <a:buAutoNum type="arabicPeriod"/>
            </a:pPr>
            <a:endParaRPr lang="zh-HK" altLang="en-US" sz="2800" dirty="0"/>
          </a:p>
        </p:txBody>
      </p:sp>
    </p:spTree>
    <p:extLst>
      <p:ext uri="{BB962C8B-B14F-4D97-AF65-F5344CB8AC3E}">
        <p14:creationId xmlns:p14="http://schemas.microsoft.com/office/powerpoint/2010/main" val="4091105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790FBF5-16DD-9E83-0CFB-F4BAD34962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758952"/>
            <a:ext cx="8456168" cy="1384808"/>
          </a:xfrm>
        </p:spPr>
        <p:txBody>
          <a:bodyPr>
            <a:normAutofit fontScale="90000"/>
          </a:bodyPr>
          <a:lstStyle/>
          <a:p>
            <a:r>
              <a:rPr lang="en-US" altLang="zh-HK" dirty="0"/>
              <a:t>Sequence closing thirds (a.k.a. minimal post expansion)</a:t>
            </a:r>
            <a:endParaRPr lang="zh-HK" altLang="en-US" dirty="0"/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80E675A5-8147-8E7D-1DB6-80AC0F234094}"/>
              </a:ext>
            </a:extLst>
          </p:cNvPr>
          <p:cNvGrpSpPr/>
          <p:nvPr/>
        </p:nvGrpSpPr>
        <p:grpSpPr>
          <a:xfrm>
            <a:off x="1946453" y="2576703"/>
            <a:ext cx="5841377" cy="3884295"/>
            <a:chOff x="3775253" y="2671953"/>
            <a:chExt cx="5841377" cy="3884295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0884BFF0-A5AB-65A1-0531-B6458F26475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84395" y="2671953"/>
              <a:ext cx="5032235" cy="3752215"/>
            </a:xfrm>
            <a:prstGeom prst="rect">
              <a:avLst/>
            </a:prstGeom>
          </p:spPr>
        </p:pic>
        <p:pic>
          <p:nvPicPr>
            <p:cNvPr id="6" name="圖形 5" descr="箭號: 直線 以實心填滿">
              <a:extLst>
                <a:ext uri="{FF2B5EF4-FFF2-40B4-BE49-F238E27FC236}">
                  <a16:creationId xmlns:a16="http://schemas.microsoft.com/office/drawing/2014/main" id="{93310593-0262-E7E7-ED9C-99EF687ACE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flipH="1">
              <a:off x="3775253" y="5641848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768165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E1F6159-E329-CB9F-EF8B-0D77144B5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HK" dirty="0"/>
              <a:t>Insert sequence + Non-minimal post-expansions</a:t>
            </a:r>
            <a:endParaRPr lang="zh-HK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E9F3EBD-F793-FDB3-0484-FE17A6E3F4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1580" y="0"/>
            <a:ext cx="6153150" cy="573405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D19A12BF-517A-6563-C3B6-5EFFED0E12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1580" y="4606671"/>
            <a:ext cx="5657850" cy="189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3265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5176844-69C3-4F79-BE38-EA5BDDF4F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523A0108-28E9-9F9F-CB7A-BAD0959DD5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8497" y="1063256"/>
            <a:ext cx="5312254" cy="1540106"/>
          </a:xfrm>
        </p:spPr>
        <p:txBody>
          <a:bodyPr>
            <a:normAutofit/>
          </a:bodyPr>
          <a:lstStyle/>
          <a:p>
            <a:r>
              <a:rPr lang="en-US" altLang="zh-HK" sz="5100"/>
              <a:t>Question of the day</a:t>
            </a:r>
            <a:endParaRPr lang="zh-HK" altLang="en-US" sz="510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3862825-C012-4895-A17E-F3D1F62D89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1143293"/>
            <a:ext cx="0" cy="5714707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36E424D-55EE-5D02-93AD-B9DB018337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8497" y="2933390"/>
            <a:ext cx="5312254" cy="2861349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altLang="zh-HK" sz="3200" dirty="0"/>
              <a:t>Identify a question-answer pair in SBC007 and tell me the pragmatic function of the question and answer.</a:t>
            </a:r>
          </a:p>
          <a:p>
            <a:pPr marL="0" indent="0">
              <a:buNone/>
            </a:pPr>
            <a:r>
              <a:rPr lang="en-US" altLang="zh-HK" sz="3200" dirty="0"/>
              <a:t>[Please send me a screenshot if possible]</a:t>
            </a:r>
            <a:endParaRPr lang="zh-HK" altLang="en-US" sz="3200" dirty="0"/>
          </a:p>
        </p:txBody>
      </p:sp>
      <p:pic>
        <p:nvPicPr>
          <p:cNvPr id="5" name="Picture 4" descr="Different coloured question marks">
            <a:extLst>
              <a:ext uri="{FF2B5EF4-FFF2-40B4-BE49-F238E27FC236}">
                <a16:creationId xmlns:a16="http://schemas.microsoft.com/office/drawing/2014/main" id="{2DF10B2A-1B6C-17C0-72FC-3F424BBED7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920" r="30306"/>
          <a:stretch/>
        </p:blipFill>
        <p:spPr>
          <a:xfrm>
            <a:off x="6976934" y="10"/>
            <a:ext cx="5215066" cy="6857990"/>
          </a:xfrm>
          <a:custGeom>
            <a:avLst/>
            <a:gdLst/>
            <a:ahLst/>
            <a:cxnLst/>
            <a:rect l="l" t="t" r="r" b="b"/>
            <a:pathLst>
              <a:path w="5215066" h="6858000">
                <a:moveTo>
                  <a:pt x="2017353" y="0"/>
                </a:moveTo>
                <a:lnTo>
                  <a:pt x="5215066" y="0"/>
                </a:lnTo>
                <a:lnTo>
                  <a:pt x="5215066" y="6858000"/>
                </a:lnTo>
                <a:lnTo>
                  <a:pt x="1292431" y="6858000"/>
                </a:lnTo>
                <a:lnTo>
                  <a:pt x="1012702" y="6549681"/>
                </a:lnTo>
                <a:cubicBezTo>
                  <a:pt x="380046" y="5781733"/>
                  <a:pt x="0" y="4797206"/>
                  <a:pt x="0" y="3723759"/>
                </a:cubicBezTo>
                <a:cubicBezTo>
                  <a:pt x="0" y="2190263"/>
                  <a:pt x="775604" y="838237"/>
                  <a:pt x="1955279" y="39865"/>
                </a:cubicBezTo>
                <a:close/>
              </a:path>
            </a:pathLst>
          </a:custGeom>
        </p:spPr>
      </p:pic>
      <p:sp>
        <p:nvSpPr>
          <p:cNvPr id="13" name="Freeform 6">
            <a:extLst>
              <a:ext uri="{FF2B5EF4-FFF2-40B4-BE49-F238E27FC236}">
                <a16:creationId xmlns:a16="http://schemas.microsoft.com/office/drawing/2014/main" id="{A101E513-AF74-4E9D-A31F-996642507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2602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0FF8752-760A-C2E5-5D8E-6A27FBAA16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6077" y="290052"/>
            <a:ext cx="10766298" cy="2272173"/>
          </a:xfrm>
        </p:spPr>
        <p:txBody>
          <a:bodyPr>
            <a:normAutofit fontScale="90000"/>
          </a:bodyPr>
          <a:lstStyle/>
          <a:p>
            <a:r>
              <a:rPr lang="en-US" altLang="zh-HK" dirty="0"/>
              <a:t>Syntactic, prosodic and pragmatic completion: Ways of arguing for TCU boundaries</a:t>
            </a:r>
            <a:endParaRPr lang="zh-HK" altLang="en-US" dirty="0"/>
          </a:p>
        </p:txBody>
      </p:sp>
      <p:graphicFrame>
        <p:nvGraphicFramePr>
          <p:cNvPr id="5" name="內容版面配置區 2">
            <a:extLst>
              <a:ext uri="{FF2B5EF4-FFF2-40B4-BE49-F238E27FC236}">
                <a16:creationId xmlns:a16="http://schemas.microsoft.com/office/drawing/2014/main" id="{48B4228D-8B7A-C8CC-DD6D-B996B25C4589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761799" y="2750126"/>
          <a:ext cx="10381205" cy="38178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795530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AA4D878-37B1-E564-4A3D-8F14992AE7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0" y="502399"/>
            <a:ext cx="10380573" cy="1432273"/>
          </a:xfrm>
        </p:spPr>
        <p:txBody>
          <a:bodyPr>
            <a:normAutofit fontScale="90000"/>
          </a:bodyPr>
          <a:lstStyle/>
          <a:p>
            <a:r>
              <a:rPr lang="en-US" altLang="zh-HK" dirty="0"/>
              <a:t>Using linguistic evidence: Why did Alice start speaking in line 443?</a:t>
            </a:r>
            <a:endParaRPr lang="zh-HK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EFE3443-6659-671E-9B61-5C9DDFCC29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348" y="2097035"/>
            <a:ext cx="6153150" cy="4591050"/>
          </a:xfrm>
          <a:prstGeom prst="rect">
            <a:avLst/>
          </a:prstGeom>
        </p:spPr>
      </p:pic>
      <p:sp>
        <p:nvSpPr>
          <p:cNvPr id="6" name="圖說文字: 折線 5">
            <a:extLst>
              <a:ext uri="{FF2B5EF4-FFF2-40B4-BE49-F238E27FC236}">
                <a16:creationId xmlns:a16="http://schemas.microsoft.com/office/drawing/2014/main" id="{2B609492-0EFD-EA3D-F815-36A84A6C3D58}"/>
              </a:ext>
            </a:extLst>
          </p:cNvPr>
          <p:cNvSpPr/>
          <p:nvPr/>
        </p:nvSpPr>
        <p:spPr>
          <a:xfrm>
            <a:off x="6950485" y="2291255"/>
            <a:ext cx="4562167" cy="717755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382363"/>
              <a:gd name="adj6" fmla="val -35829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K" b="1" dirty="0"/>
              <a:t>Prosodic completion: Falling intonation suggests that the TCU is complete</a:t>
            </a:r>
            <a:endParaRPr lang="zh-HK" altLang="en-US" b="1" dirty="0"/>
          </a:p>
        </p:txBody>
      </p:sp>
      <p:sp>
        <p:nvSpPr>
          <p:cNvPr id="7" name="圖說文字: 折線 6">
            <a:extLst>
              <a:ext uri="{FF2B5EF4-FFF2-40B4-BE49-F238E27FC236}">
                <a16:creationId xmlns:a16="http://schemas.microsoft.com/office/drawing/2014/main" id="{D6D26E5A-8B39-42C6-D8FB-3BBE2DBB023E}"/>
              </a:ext>
            </a:extLst>
          </p:cNvPr>
          <p:cNvSpPr/>
          <p:nvPr/>
        </p:nvSpPr>
        <p:spPr>
          <a:xfrm>
            <a:off x="6950485" y="3230235"/>
            <a:ext cx="4562167" cy="968139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204896"/>
              <a:gd name="adj6" fmla="val -47036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K" b="1" dirty="0"/>
              <a:t>Syntactic completion: This is a complete sentence, with no indication that something should come after</a:t>
            </a:r>
            <a:endParaRPr lang="zh-HK" altLang="en-US" b="1" dirty="0"/>
          </a:p>
        </p:txBody>
      </p:sp>
      <p:sp>
        <p:nvSpPr>
          <p:cNvPr id="8" name="圖說文字: 折線 7">
            <a:extLst>
              <a:ext uri="{FF2B5EF4-FFF2-40B4-BE49-F238E27FC236}">
                <a16:creationId xmlns:a16="http://schemas.microsoft.com/office/drawing/2014/main" id="{F7F24D15-4598-4DAB-7651-0C9DA766FE19}"/>
              </a:ext>
            </a:extLst>
          </p:cNvPr>
          <p:cNvSpPr/>
          <p:nvPr/>
        </p:nvSpPr>
        <p:spPr>
          <a:xfrm>
            <a:off x="6950485" y="4392560"/>
            <a:ext cx="4562167" cy="1415508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52879"/>
              <a:gd name="adj6" fmla="val -26132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K" b="1" dirty="0"/>
              <a:t>Pragmatic completion: In terms of the context (explaining what happened with the oil leak + fire), this description seems to be complete</a:t>
            </a:r>
            <a:endParaRPr lang="zh-HK" altLang="en-US" b="1" dirty="0"/>
          </a:p>
        </p:txBody>
      </p:sp>
      <p:pic>
        <p:nvPicPr>
          <p:cNvPr id="9" name="圖形 8" descr="箭號: 直線 以實心填滿">
            <a:extLst>
              <a:ext uri="{FF2B5EF4-FFF2-40B4-BE49-F238E27FC236}">
                <a16:creationId xmlns:a16="http://schemas.microsoft.com/office/drawing/2014/main" id="{60733C3F-48B0-DD1C-28A8-E45FA15143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-152599" y="4777002"/>
            <a:ext cx="914400" cy="914400"/>
          </a:xfrm>
          <a:prstGeom prst="rect">
            <a:avLst/>
          </a:prstGeom>
        </p:spPr>
      </p:pic>
      <p:sp>
        <p:nvSpPr>
          <p:cNvPr id="10" name="橢圓 9">
            <a:extLst>
              <a:ext uri="{FF2B5EF4-FFF2-40B4-BE49-F238E27FC236}">
                <a16:creationId xmlns:a16="http://schemas.microsoft.com/office/drawing/2014/main" id="{D484D23E-CA4E-C4C7-7786-4F38E51541D1}"/>
              </a:ext>
            </a:extLst>
          </p:cNvPr>
          <p:cNvSpPr/>
          <p:nvPr/>
        </p:nvSpPr>
        <p:spPr>
          <a:xfrm>
            <a:off x="5042827" y="4994955"/>
            <a:ext cx="422787" cy="57386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20449287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D79422C-4F46-8E1E-0CD2-062A5934D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758952"/>
            <a:ext cx="4148328" cy="4754880"/>
          </a:xfrm>
        </p:spPr>
        <p:txBody>
          <a:bodyPr/>
          <a:lstStyle/>
          <a:p>
            <a:r>
              <a:rPr lang="en-US" altLang="zh-TW" dirty="0"/>
              <a:t>Actions:</a:t>
            </a:r>
            <a:br>
              <a:rPr lang="en-US" altLang="zh-TW" dirty="0"/>
            </a:br>
            <a:r>
              <a:rPr lang="en-US" altLang="zh-TW" dirty="0"/>
              <a:t>A central concern of Conversation Analysis</a:t>
            </a:r>
            <a:endParaRPr lang="zh-HK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BC82E99-EDC1-2562-975E-B6B1520FB3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HK" sz="3200" dirty="0"/>
              <a:t>We use language in order to perform </a:t>
            </a:r>
            <a:r>
              <a:rPr lang="en-US" altLang="zh-HK" sz="3200" b="1" dirty="0"/>
              <a:t>social actions</a:t>
            </a:r>
          </a:p>
          <a:p>
            <a:r>
              <a:rPr lang="en-US" altLang="zh-HK" sz="3200" dirty="0"/>
              <a:t>To understand what language </a:t>
            </a:r>
            <a:r>
              <a:rPr lang="en-US" altLang="zh-HK" sz="3200" i="1" dirty="0"/>
              <a:t>means</a:t>
            </a:r>
            <a:r>
              <a:rPr lang="en-US" altLang="zh-HK" sz="3200" dirty="0"/>
              <a:t>, we need to know what action it </a:t>
            </a:r>
            <a:r>
              <a:rPr lang="en-US" altLang="zh-HK" sz="3200" i="1" dirty="0"/>
              <a:t>performs</a:t>
            </a:r>
          </a:p>
          <a:p>
            <a:r>
              <a:rPr lang="en-US" altLang="zh-HK" sz="3200" dirty="0"/>
              <a:t>What might help you understand actions?</a:t>
            </a:r>
          </a:p>
        </p:txBody>
      </p:sp>
    </p:spTree>
    <p:extLst>
      <p:ext uri="{BB962C8B-B14F-4D97-AF65-F5344CB8AC3E}">
        <p14:creationId xmlns:p14="http://schemas.microsoft.com/office/powerpoint/2010/main" val="24757790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C5176844-69C3-4F79-BE38-EA5BDDF4F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CD9DEBEC-7B13-AC05-B65F-4F25CF942A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7532" y="1063255"/>
            <a:ext cx="5312254" cy="1806727"/>
          </a:xfrm>
        </p:spPr>
        <p:txBody>
          <a:bodyPr>
            <a:normAutofit/>
          </a:bodyPr>
          <a:lstStyle/>
          <a:p>
            <a:r>
              <a:rPr lang="en-US" altLang="zh-TW" sz="4700"/>
              <a:t>Central insight of conversation analysis</a:t>
            </a:r>
            <a:endParaRPr lang="zh-HK" altLang="en-US" sz="4700"/>
          </a:p>
        </p:txBody>
      </p:sp>
      <p:pic>
        <p:nvPicPr>
          <p:cNvPr id="14" name="Picture 13" descr="Glasses on top of a book">
            <a:extLst>
              <a:ext uri="{FF2B5EF4-FFF2-40B4-BE49-F238E27FC236}">
                <a16:creationId xmlns:a16="http://schemas.microsoft.com/office/drawing/2014/main" id="{E94F1CD9-A769-4CD0-51CE-9820B71FA7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144" r="37476" b="-1"/>
          <a:stretch/>
        </p:blipFill>
        <p:spPr>
          <a:xfrm>
            <a:off x="1" y="10"/>
            <a:ext cx="5215066" cy="6857990"/>
          </a:xfrm>
          <a:custGeom>
            <a:avLst/>
            <a:gdLst/>
            <a:ahLst/>
            <a:cxnLst/>
            <a:rect l="l" t="t" r="r" b="b"/>
            <a:pathLst>
              <a:path w="5215066" h="6845983">
                <a:moveTo>
                  <a:pt x="0" y="0"/>
                </a:moveTo>
                <a:lnTo>
                  <a:pt x="3197713" y="0"/>
                </a:lnTo>
                <a:lnTo>
                  <a:pt x="3259787" y="39795"/>
                </a:lnTo>
                <a:cubicBezTo>
                  <a:pt x="4439462" y="836768"/>
                  <a:pt x="5215066" y="2186425"/>
                  <a:pt x="5215066" y="3717234"/>
                </a:cubicBezTo>
                <a:cubicBezTo>
                  <a:pt x="5215066" y="4788800"/>
                  <a:pt x="4835020" y="5771602"/>
                  <a:pt x="4202364" y="6538204"/>
                </a:cubicBezTo>
                <a:lnTo>
                  <a:pt x="3922635" y="6845983"/>
                </a:lnTo>
                <a:lnTo>
                  <a:pt x="0" y="6845983"/>
                </a:lnTo>
                <a:close/>
              </a:path>
            </a:pathLst>
          </a:cu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1FC086D-39EC-448D-97E7-FF232355AE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986332" y="3088919"/>
            <a:ext cx="521208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D8E5F43-E92E-F670-1985-F017E5ABB5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84058" y="3621412"/>
            <a:ext cx="5816628" cy="2485157"/>
          </a:xfrm>
          <a:solidFill>
            <a:srgbClr val="D2F2F5">
              <a:alpha val="50196"/>
            </a:srgbClr>
          </a:solidFill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HK" sz="2800" dirty="0"/>
              <a:t>To understand what action an utterance (TCU) is performing, we must look at not just its </a:t>
            </a:r>
            <a:r>
              <a:rPr lang="en-US" altLang="zh-HK" sz="2800" b="1" dirty="0"/>
              <a:t>content</a:t>
            </a:r>
            <a:r>
              <a:rPr lang="en-US" altLang="zh-HK" sz="2800" dirty="0"/>
              <a:t>, but also </a:t>
            </a:r>
            <a:r>
              <a:rPr lang="en-US" altLang="zh-HK" sz="2800" b="1" dirty="0"/>
              <a:t>when</a:t>
            </a:r>
            <a:r>
              <a:rPr lang="en-US" altLang="zh-HK" sz="2800" dirty="0"/>
              <a:t> it occurs in the conversation (i.e. </a:t>
            </a:r>
            <a:r>
              <a:rPr lang="en-US" altLang="zh-HK" sz="2800" b="1" dirty="0"/>
              <a:t>sequence</a:t>
            </a:r>
            <a:r>
              <a:rPr lang="en-US" altLang="zh-HK" sz="2800" dirty="0"/>
              <a:t>)</a:t>
            </a:r>
            <a:endParaRPr lang="zh-HK" altLang="en-US" sz="2800" dirty="0"/>
          </a:p>
        </p:txBody>
      </p:sp>
      <p:sp>
        <p:nvSpPr>
          <p:cNvPr id="22" name="Freeform 6">
            <a:extLst>
              <a:ext uri="{FF2B5EF4-FFF2-40B4-BE49-F238E27FC236}">
                <a16:creationId xmlns:a16="http://schemas.microsoft.com/office/drawing/2014/main" id="{A101E513-AF74-4E9D-A31F-996642507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6283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5176844-69C3-4F79-BE38-EA5BDDF4F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CF1AAE4-D0BC-430F-A613-7BBAAECA0C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228599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33CE826F-BA6E-A0E0-BB7F-4F1C980E9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328675"/>
            <a:ext cx="10671048" cy="1554480"/>
          </a:xfrm>
        </p:spPr>
        <p:txBody>
          <a:bodyPr anchor="ctr">
            <a:normAutofit/>
          </a:bodyPr>
          <a:lstStyle/>
          <a:p>
            <a:r>
              <a:rPr lang="en-US" altLang="zh-HK" dirty="0">
                <a:solidFill>
                  <a:schemeClr val="bg1"/>
                </a:solidFill>
              </a:rPr>
              <a:t>It’s okay …</a:t>
            </a:r>
            <a:endParaRPr lang="zh-HK" altLang="en-US" dirty="0">
              <a:solidFill>
                <a:schemeClr val="bg1"/>
              </a:solidFill>
            </a:endParaRPr>
          </a:p>
        </p:txBody>
      </p:sp>
      <p:sp>
        <p:nvSpPr>
          <p:cNvPr id="12" name="Freeform 6">
            <a:extLst>
              <a:ext uri="{FF2B5EF4-FFF2-40B4-BE49-F238E27FC236}">
                <a16:creationId xmlns:a16="http://schemas.microsoft.com/office/drawing/2014/main" id="{A101E513-AF74-4E9D-A31F-996642507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0FA16A3-A7CF-315B-CD40-0E1F3933FC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0910"/>
          <a:stretch/>
        </p:blipFill>
        <p:spPr>
          <a:xfrm>
            <a:off x="143829" y="1973008"/>
            <a:ext cx="6096000" cy="1886903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28A4CEFF-A466-D8C9-96AB-56108B4EE5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9207"/>
          <a:stretch/>
        </p:blipFill>
        <p:spPr>
          <a:xfrm>
            <a:off x="143829" y="4211955"/>
            <a:ext cx="6096000" cy="2646045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B09D3A5C-103C-B777-699E-C9760C765F67}"/>
              </a:ext>
            </a:extLst>
          </p:cNvPr>
          <p:cNvSpPr txBox="1"/>
          <p:nvPr/>
        </p:nvSpPr>
        <p:spPr>
          <a:xfrm>
            <a:off x="2703830" y="3804474"/>
            <a:ext cx="86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HK" b="1" dirty="0"/>
              <a:t>…</a:t>
            </a:r>
            <a:endParaRPr lang="zh-HK" altLang="en-US" b="1" dirty="0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1C41B5A4-9B45-7C4F-9F11-318AD74840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4030" y="3248977"/>
            <a:ext cx="5133975" cy="2286000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3EB50572-775C-8D1A-0067-A129343ECC49}"/>
              </a:ext>
            </a:extLst>
          </p:cNvPr>
          <p:cNvSpPr txBox="1"/>
          <p:nvPr/>
        </p:nvSpPr>
        <p:spPr>
          <a:xfrm>
            <a:off x="6912687" y="1433006"/>
            <a:ext cx="4717338" cy="12003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HK" dirty="0"/>
              <a:t>Although both situations use ‘it’s okay’, the phrase mitigates a negative judgement in the first case, and downplays a positive judgement in the second case.</a:t>
            </a:r>
            <a:endParaRPr lang="zh-HK" altLang="en-US" dirty="0"/>
          </a:p>
        </p:txBody>
      </p:sp>
    </p:spTree>
    <p:extLst>
      <p:ext uri="{BB962C8B-B14F-4D97-AF65-F5344CB8AC3E}">
        <p14:creationId xmlns:p14="http://schemas.microsoft.com/office/powerpoint/2010/main" val="1961676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theme/theme1.xml><?xml version="1.0" encoding="utf-8"?>
<a:theme xmlns:a="http://schemas.openxmlformats.org/drawingml/2006/main" name="HeadlinesVTI">
  <a:themeElements>
    <a:clrScheme name="AnalogousFromRegularSeedRightStep">
      <a:dk1>
        <a:srgbClr val="000000"/>
      </a:dk1>
      <a:lt1>
        <a:srgbClr val="FFFFFF"/>
      </a:lt1>
      <a:dk2>
        <a:srgbClr val="1C1936"/>
      </a:dk2>
      <a:lt2>
        <a:srgbClr val="E8E3E2"/>
      </a:lt2>
      <a:accent1>
        <a:srgbClr val="2CB1BE"/>
      </a:accent1>
      <a:accent2>
        <a:srgbClr val="2176CB"/>
      </a:accent2>
      <a:accent3>
        <a:srgbClr val="3341DD"/>
      </a:accent3>
      <a:accent4>
        <a:srgbClr val="5A21CB"/>
      </a:accent4>
      <a:accent5>
        <a:srgbClr val="B333DD"/>
      </a:accent5>
      <a:accent6>
        <a:srgbClr val="CB21AE"/>
      </a:accent6>
      <a:hlink>
        <a:srgbClr val="BF4A3F"/>
      </a:hlink>
      <a:folHlink>
        <a:srgbClr val="7F7F7F"/>
      </a:folHlink>
    </a:clrScheme>
    <a:fontScheme name="Custom 211">
      <a:majorFont>
        <a:latin typeface="Sitka Banner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8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6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eadlinesVTI" id="{66EB4A02-0C0F-47F1-9F48-4E6882B9F967}" vid="{F3552358-4452-4FDA-9568-4F5DA32F7A6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961</TotalTime>
  <Words>1163</Words>
  <Application>Microsoft Office PowerPoint</Application>
  <PresentationFormat>寬螢幕</PresentationFormat>
  <Paragraphs>132</Paragraphs>
  <Slides>34</Slides>
  <Notes>0</Notes>
  <HiddenSlides>0</HiddenSlides>
  <MMClips>1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34</vt:i4>
      </vt:variant>
    </vt:vector>
  </HeadingPairs>
  <TitlesOfParts>
    <vt:vector size="38" baseType="lpstr">
      <vt:lpstr>Arial</vt:lpstr>
      <vt:lpstr>Avenir Next LT Pro</vt:lpstr>
      <vt:lpstr>Sitka Banner</vt:lpstr>
      <vt:lpstr>HeadlinesVTI</vt:lpstr>
      <vt:lpstr>Week 4: Adjacency pairs in Rezonator</vt:lpstr>
      <vt:lpstr>While we’re waiting …</vt:lpstr>
      <vt:lpstr>In this section, we will …</vt:lpstr>
      <vt:lpstr>Question of the day</vt:lpstr>
      <vt:lpstr>Syntactic, prosodic and pragmatic completion: Ways of arguing for TCU boundaries</vt:lpstr>
      <vt:lpstr>Using linguistic evidence: Why did Alice start speaking in line 443?</vt:lpstr>
      <vt:lpstr>Actions: A central concern of Conversation Analysis</vt:lpstr>
      <vt:lpstr>Central insight of conversation analysis</vt:lpstr>
      <vt:lpstr>It’s okay …</vt:lpstr>
      <vt:lpstr>What is an adjacency pair?</vt:lpstr>
      <vt:lpstr>Pair types</vt:lpstr>
      <vt:lpstr>Question-answer pairs</vt:lpstr>
      <vt:lpstr>How do you interpret Mary’s action on line 620?</vt:lpstr>
      <vt:lpstr>What linguistic ‘hints’ tell you that a certain TCU is a question?</vt:lpstr>
      <vt:lpstr>Quick note - polar and content questions</vt:lpstr>
      <vt:lpstr>Appeal contour = question? </vt:lpstr>
      <vt:lpstr>Question grammar = question?</vt:lpstr>
      <vt:lpstr>How solid is inversion?</vt:lpstr>
      <vt:lpstr>Final particle in Chinese: 嗎 ma</vt:lpstr>
      <vt:lpstr>A-not-A (e.g. is-isn’t)</vt:lpstr>
      <vt:lpstr>Ultimately …</vt:lpstr>
      <vt:lpstr>Response formats</vt:lpstr>
      <vt:lpstr>Show/hide</vt:lpstr>
      <vt:lpstr>Hiding and showing stacks</vt:lpstr>
      <vt:lpstr>Your turn!</vt:lpstr>
      <vt:lpstr>Q: Did all of your questions appear to be eliciting information from the listener?</vt:lpstr>
      <vt:lpstr>Information-seeking</vt:lpstr>
      <vt:lpstr>Pre-telling</vt:lpstr>
      <vt:lpstr>Pre-telling</vt:lpstr>
      <vt:lpstr>Request</vt:lpstr>
      <vt:lpstr>Invitation</vt:lpstr>
      <vt:lpstr>Insert sequences</vt:lpstr>
      <vt:lpstr>Sequence closing thirds (a.k.a. minimal post expansion)</vt:lpstr>
      <vt:lpstr>Insert sequence + Non-minimal post-expansions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Adjacency pairs in Rezonator</dc:title>
  <dc:creator>Ryan Lai</dc:creator>
  <cp:lastModifiedBy>Ryan Lai</cp:lastModifiedBy>
  <cp:revision>22</cp:revision>
  <dcterms:created xsi:type="dcterms:W3CDTF">2023-04-16T07:49:07Z</dcterms:created>
  <dcterms:modified xsi:type="dcterms:W3CDTF">2023-04-27T22:25:56Z</dcterms:modified>
</cp:coreProperties>
</file>